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1" r:id="rId2"/>
    <p:sldId id="262" r:id="rId3"/>
    <p:sldId id="263" r:id="rId4"/>
    <p:sldId id="264" r:id="rId5"/>
    <p:sldId id="265" r:id="rId6"/>
    <p:sldId id="266" r:id="rId7"/>
    <p:sldId id="296" r:id="rId8"/>
    <p:sldId id="267" r:id="rId9"/>
    <p:sldId id="298" r:id="rId10"/>
    <p:sldId id="268" r:id="rId11"/>
    <p:sldId id="294" r:id="rId12"/>
    <p:sldId id="293" r:id="rId13"/>
    <p:sldId id="269" r:id="rId14"/>
    <p:sldId id="271" r:id="rId15"/>
    <p:sldId id="272" r:id="rId16"/>
    <p:sldId id="273" r:id="rId17"/>
    <p:sldId id="274" r:id="rId18"/>
    <p:sldId id="275" r:id="rId19"/>
    <p:sldId id="295" r:id="rId20"/>
    <p:sldId id="276" r:id="rId21"/>
    <p:sldId id="277" r:id="rId22"/>
    <p:sldId id="289" r:id="rId23"/>
    <p:sldId id="290" r:id="rId24"/>
    <p:sldId id="283" r:id="rId25"/>
    <p:sldId id="284" r:id="rId26"/>
    <p:sldId id="285" r:id="rId27"/>
    <p:sldId id="287"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45" autoAdjust="0"/>
  </p:normalViewPr>
  <p:slideViewPr>
    <p:cSldViewPr>
      <p:cViewPr varScale="1">
        <p:scale>
          <a:sx n="83" d="100"/>
          <a:sy n="83" d="100"/>
        </p:scale>
        <p:origin x="-243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730BCAC-9F96-4359-B6A1-EEEE8F0E0925}" type="slidenum">
              <a:rPr lang="en-US"/>
              <a:pPr/>
              <a:t>‹#›</a:t>
            </a:fld>
            <a:endParaRPr lang="en-US"/>
          </a:p>
        </p:txBody>
      </p:sp>
    </p:spTree>
    <p:extLst>
      <p:ext uri="{BB962C8B-B14F-4D97-AF65-F5344CB8AC3E}">
        <p14:creationId xmlns="" xmlns:p14="http://schemas.microsoft.com/office/powerpoint/2010/main" val="8785745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renlearn.com/ar/"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kansas.bookconnect.com/default.aspx" TargetMode="External"/><Relationship Id="rId4" Type="http://schemas.openxmlformats.org/officeDocument/2006/relationships/hyperlink" Target="http://doc.renlearn.com/KMNet/R004572117GKC46B.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media.doe.in.gov/commoncore/MajorShift3.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de.idaho.gov/site/common/ELAcore/docs/toolkit/lexile%20bands%20and%20stretch.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vimeo.com/18759175"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westerville.k12.oh.us/olc/class.aspx?id=36228&amp;s=4998"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rbookfind.com/UserType.aspx"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lexile.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smtClean="0">
                <a:solidFill>
                  <a:srgbClr val="0070C0"/>
                </a:solidFill>
                <a:ea typeface="ＭＳ Ｐゴシック" pitchFamily="-84" charset="-128"/>
                <a:cs typeface="Geneva" pitchFamily="-84" charset="0"/>
              </a:rPr>
              <a:t>“</a:t>
            </a:r>
            <a:r>
              <a:rPr lang="en-US" altLang="ja-JP" sz="1200" i="1" dirty="0" smtClean="0">
                <a:solidFill>
                  <a:srgbClr val="0070C0"/>
                </a:solidFill>
                <a:ea typeface="ＭＳ Ｐゴシック" pitchFamily="-84" charset="-128"/>
                <a:cs typeface="Geneva" pitchFamily="-84" charset="0"/>
              </a:rPr>
              <a:t>The Common Core Standards hinge on students encountering appropriately complex texts at each grade level in order to develop the mature language skills and the conceptual knowledge they need for success in school and life</a:t>
            </a:r>
            <a:r>
              <a:rPr lang="ja-JP" altLang="en-US" sz="1200" smtClean="0">
                <a:solidFill>
                  <a:srgbClr val="0070C0"/>
                </a:solidFill>
                <a:ea typeface="ＭＳ Ｐゴシック" pitchFamily="-84" charset="-128"/>
                <a:cs typeface="Geneva" pitchFamily="-84" charset="0"/>
              </a:rPr>
              <a:t>”</a:t>
            </a:r>
            <a:r>
              <a:rPr lang="en-US" altLang="ja-JP" sz="1200" dirty="0" smtClean="0">
                <a:solidFill>
                  <a:srgbClr val="0070C0"/>
                </a:solidFill>
                <a:ea typeface="ＭＳ Ｐゴシック" pitchFamily="-84" charset="-128"/>
                <a:cs typeface="Geneva" pitchFamily="-84" charset="0"/>
              </a:rPr>
              <a:t> (p. 3).</a:t>
            </a:r>
            <a:endParaRPr lang="en-US" sz="1200" dirty="0" smtClean="0">
              <a:solidFill>
                <a:srgbClr val="0070C0"/>
              </a:solidFill>
              <a:ea typeface="ＭＳ Ｐゴシック" pitchFamily="-84" charset="-128"/>
              <a:cs typeface="Geneva" pitchFamily="-84" charset="0"/>
            </a:endParaRPr>
          </a:p>
          <a:p>
            <a:pPr lvl="0"/>
            <a:r>
              <a:rPr lang="en-US" sz="1200" kern="1200" dirty="0" smtClean="0">
                <a:solidFill>
                  <a:schemeClr val="tx1"/>
                </a:solidFill>
                <a:latin typeface="Arial" charset="0"/>
                <a:ea typeface="+mn-ea"/>
                <a:cs typeface="+mn-cs"/>
              </a:rPr>
              <a:t> </a:t>
            </a:r>
            <a:r>
              <a:rPr lang="en-US" sz="1200" kern="1200" dirty="0" err="1" smtClean="0">
                <a:solidFill>
                  <a:schemeClr val="tx1"/>
                </a:solidFill>
                <a:latin typeface="Arial" charset="0"/>
                <a:ea typeface="+mn-ea"/>
                <a:cs typeface="+mn-cs"/>
              </a:rPr>
              <a:t>Wordle</a:t>
            </a:r>
            <a:r>
              <a:rPr lang="en-US" sz="1200" kern="1200" dirty="0" smtClean="0">
                <a:solidFill>
                  <a:schemeClr val="tx1"/>
                </a:solidFill>
                <a:latin typeface="Arial" charset="0"/>
                <a:ea typeface="+mn-ea"/>
                <a:cs typeface="+mn-cs"/>
              </a:rPr>
              <a:t> Activity-Slide 2 (5 min)</a:t>
            </a:r>
          </a:p>
          <a:p>
            <a:pPr lvl="0"/>
            <a:r>
              <a:rPr lang="en-US" sz="1200" kern="1200" dirty="0" smtClean="0">
                <a:solidFill>
                  <a:schemeClr val="tx1"/>
                </a:solidFill>
                <a:latin typeface="Arial" charset="0"/>
                <a:ea typeface="+mn-ea"/>
                <a:cs typeface="+mn-cs"/>
              </a:rPr>
              <a:t>Explain what a </a:t>
            </a:r>
            <a:r>
              <a:rPr lang="en-US" sz="1200" kern="1200" dirty="0" err="1" smtClean="0">
                <a:solidFill>
                  <a:schemeClr val="tx1"/>
                </a:solidFill>
                <a:latin typeface="Arial" charset="0"/>
                <a:ea typeface="+mn-ea"/>
                <a:cs typeface="+mn-cs"/>
              </a:rPr>
              <a:t>wordle</a:t>
            </a:r>
            <a:r>
              <a:rPr lang="en-US" sz="1200" kern="1200" dirty="0" smtClean="0">
                <a:solidFill>
                  <a:schemeClr val="tx1"/>
                </a:solidFill>
                <a:latin typeface="Arial" charset="0"/>
                <a:ea typeface="+mn-ea"/>
                <a:cs typeface="+mn-cs"/>
              </a:rPr>
              <a:t> is.  This </a:t>
            </a:r>
            <a:r>
              <a:rPr lang="en-US" sz="1200" kern="1200" dirty="0" err="1" smtClean="0">
                <a:solidFill>
                  <a:schemeClr val="tx1"/>
                </a:solidFill>
                <a:latin typeface="Arial" charset="0"/>
                <a:ea typeface="+mn-ea"/>
                <a:cs typeface="+mn-cs"/>
              </a:rPr>
              <a:t>wordle</a:t>
            </a:r>
            <a:r>
              <a:rPr lang="en-US" sz="1200" kern="1200" dirty="0" smtClean="0">
                <a:solidFill>
                  <a:schemeClr val="tx1"/>
                </a:solidFill>
                <a:latin typeface="Arial" charset="0"/>
                <a:ea typeface="+mn-ea"/>
                <a:cs typeface="+mn-cs"/>
              </a:rPr>
              <a:t> was created with an article about text complexity.  At your table group, come up with a working definition for text complexity.  Share.</a:t>
            </a:r>
          </a:p>
          <a:p>
            <a:endParaRPr lang="en-US" dirty="0" smtClean="0"/>
          </a:p>
        </p:txBody>
      </p:sp>
      <p:sp>
        <p:nvSpPr>
          <p:cNvPr id="4" name="Slide Number Placeholder 3"/>
          <p:cNvSpPr>
            <a:spLocks noGrp="1"/>
          </p:cNvSpPr>
          <p:nvPr>
            <p:ph type="sldNum" sz="quarter" idx="10"/>
          </p:nvPr>
        </p:nvSpPr>
        <p:spPr/>
        <p:txBody>
          <a:bodyPr/>
          <a:lstStyle/>
          <a:p>
            <a:fld id="{57A63335-4926-447D-A212-21B2E8CC5C8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Measures such as:</a:t>
            </a:r>
          </a:p>
          <a:p>
            <a:pPr marL="742950" lvl="1" indent="-285750">
              <a:buFont typeface="Arial" pitchFamily="34" charset="0"/>
              <a:buChar char="•"/>
            </a:pPr>
            <a:r>
              <a:rPr lang="en-US" sz="2000" dirty="0" smtClean="0"/>
              <a:t>Word length</a:t>
            </a:r>
          </a:p>
          <a:p>
            <a:pPr marL="742950" lvl="1" indent="-285750">
              <a:buFont typeface="Arial" pitchFamily="34" charset="0"/>
              <a:buChar char="•"/>
            </a:pPr>
            <a:r>
              <a:rPr lang="en-US" sz="2000" dirty="0" smtClean="0"/>
              <a:t>Word frequency</a:t>
            </a:r>
          </a:p>
          <a:p>
            <a:pPr marL="742950" lvl="1" indent="-285750">
              <a:buFont typeface="Arial" pitchFamily="34" charset="0"/>
              <a:buChar char="•"/>
            </a:pPr>
            <a:r>
              <a:rPr lang="en-US" sz="2000" dirty="0" smtClean="0"/>
              <a:t>Word difficulty</a:t>
            </a:r>
          </a:p>
          <a:p>
            <a:pPr marL="742950" lvl="1" indent="-285750">
              <a:buFont typeface="Arial" pitchFamily="34" charset="0"/>
              <a:buChar char="•"/>
            </a:pPr>
            <a:r>
              <a:rPr lang="en-US" sz="2000" dirty="0" smtClean="0"/>
              <a:t>Sentence length</a:t>
            </a:r>
          </a:p>
          <a:p>
            <a:pPr marL="742950" lvl="1" indent="-285750">
              <a:buFont typeface="Arial" pitchFamily="34" charset="0"/>
              <a:buChar char="•"/>
            </a:pPr>
            <a:r>
              <a:rPr lang="en-US" sz="2000" dirty="0" smtClean="0"/>
              <a:t>Text length</a:t>
            </a:r>
          </a:p>
          <a:p>
            <a:pPr marL="742950" lvl="1" indent="-285750">
              <a:buFont typeface="Arial" pitchFamily="34" charset="0"/>
              <a:buChar char="•"/>
            </a:pPr>
            <a:r>
              <a:rPr lang="en-US" sz="2000" dirty="0" smtClean="0"/>
              <a:t>Text cohesion</a:t>
            </a:r>
          </a:p>
          <a:p>
            <a:endParaRPr lang="en-US" dirty="0" smtClean="0"/>
          </a:p>
          <a:p>
            <a:r>
              <a:rPr lang="en-US" dirty="0" smtClean="0"/>
              <a:t>Most publishers give grade</a:t>
            </a:r>
            <a:r>
              <a:rPr lang="en-US" baseline="0" dirty="0" smtClean="0"/>
              <a:t> brand  equivalents or </a:t>
            </a:r>
            <a:r>
              <a:rPr lang="en-US" baseline="0" dirty="0" err="1" smtClean="0"/>
              <a:t>lexile</a:t>
            </a:r>
            <a:r>
              <a:rPr lang="en-US" baseline="0" dirty="0" smtClean="0"/>
              <a:t> levels for their texts.</a:t>
            </a:r>
          </a:p>
          <a:p>
            <a:r>
              <a:rPr lang="en-US" baseline="0" dirty="0" smtClean="0"/>
              <a:t>Quantitative measures are determined using readability formulas.</a:t>
            </a:r>
          </a:p>
          <a:p>
            <a:r>
              <a:rPr lang="en-US" baseline="0" dirty="0" smtClean="0"/>
              <a:t>The </a:t>
            </a:r>
            <a:r>
              <a:rPr lang="en-US" baseline="0" dirty="0" err="1" smtClean="0"/>
              <a:t>lexile</a:t>
            </a:r>
            <a:r>
              <a:rPr lang="en-US" baseline="0" dirty="0" smtClean="0"/>
              <a:t> framework is aligned with the Common Core Standards.</a:t>
            </a:r>
          </a:p>
          <a:p>
            <a:r>
              <a:rPr lang="en-US" baseline="0" dirty="0" smtClean="0"/>
              <a:t>You also have ATOS Readability Formula with AR.</a:t>
            </a:r>
          </a:p>
          <a:p>
            <a:r>
              <a:rPr lang="en-US" baseline="0" dirty="0" smtClean="0"/>
              <a:t>I want to caution you, however, you really have to look at all three components of determining text complexity.  Using just a quantitative measure can result in some major errors.  For example, the very complex, Pulitzer Prize winning, Grapes of Wrath was ranked appropriate for 2</a:t>
            </a:r>
            <a:r>
              <a:rPr lang="en-US" baseline="30000" dirty="0" smtClean="0"/>
              <a:t>nd</a:t>
            </a:r>
            <a:r>
              <a:rPr lang="en-US" baseline="0" dirty="0" smtClean="0"/>
              <a:t> or 3</a:t>
            </a:r>
            <a:r>
              <a:rPr lang="en-US" baseline="30000" dirty="0" smtClean="0"/>
              <a:t>rd</a:t>
            </a:r>
            <a:r>
              <a:rPr lang="en-US" baseline="0" dirty="0" smtClean="0"/>
              <a:t> grade because of all of the dialogue and colloquial language.</a:t>
            </a:r>
            <a:endParaRPr lang="en-US" dirty="0"/>
          </a:p>
        </p:txBody>
      </p:sp>
      <p:sp>
        <p:nvSpPr>
          <p:cNvPr id="4" name="Slide Number Placeholder 3"/>
          <p:cNvSpPr>
            <a:spLocks noGrp="1"/>
          </p:cNvSpPr>
          <p:nvPr>
            <p:ph type="sldNum" sz="quarter" idx="10"/>
          </p:nvPr>
        </p:nvSpPr>
        <p:spPr/>
        <p:txBody>
          <a:bodyPr/>
          <a:lstStyle/>
          <a:p>
            <a:fld id="{57A63335-4926-447D-A212-21B2E8CC5C8D}" type="slidenum">
              <a:rPr lang="en-US" smtClean="0"/>
              <a:pPr/>
              <a:t>13</a:t>
            </a:fld>
            <a:endParaRPr lang="en-US"/>
          </a:p>
        </p:txBody>
      </p:sp>
    </p:spTree>
    <p:extLst>
      <p:ext uri="{BB962C8B-B14F-4D97-AF65-F5344CB8AC3E}">
        <p14:creationId xmlns="" xmlns:p14="http://schemas.microsoft.com/office/powerpoint/2010/main" val="474288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Measures such as:</a:t>
            </a:r>
          </a:p>
          <a:p>
            <a:pPr marL="742950" lvl="1" indent="-285750">
              <a:buFont typeface="Arial" pitchFamily="34" charset="0"/>
              <a:buChar char="•"/>
            </a:pPr>
            <a:r>
              <a:rPr lang="en-US" sz="2000" dirty="0" smtClean="0"/>
              <a:t>Word length</a:t>
            </a:r>
          </a:p>
          <a:p>
            <a:pPr marL="742950" lvl="1" indent="-285750">
              <a:buFont typeface="Arial" pitchFamily="34" charset="0"/>
              <a:buChar char="•"/>
            </a:pPr>
            <a:r>
              <a:rPr lang="en-US" sz="2000" dirty="0" smtClean="0"/>
              <a:t>Word frequency</a:t>
            </a:r>
          </a:p>
          <a:p>
            <a:pPr marL="742950" lvl="1" indent="-285750">
              <a:buFont typeface="Arial" pitchFamily="34" charset="0"/>
              <a:buChar char="•"/>
            </a:pPr>
            <a:r>
              <a:rPr lang="en-US" sz="2000" dirty="0" smtClean="0"/>
              <a:t>Word difficulty</a:t>
            </a:r>
          </a:p>
          <a:p>
            <a:pPr marL="742950" lvl="1" indent="-285750">
              <a:buFont typeface="Arial" pitchFamily="34" charset="0"/>
              <a:buChar char="•"/>
            </a:pPr>
            <a:r>
              <a:rPr lang="en-US" sz="2000" dirty="0" smtClean="0"/>
              <a:t>Sentence length</a:t>
            </a:r>
          </a:p>
          <a:p>
            <a:pPr marL="742950" lvl="1" indent="-285750">
              <a:buFont typeface="Arial" pitchFamily="34" charset="0"/>
              <a:buChar char="•"/>
            </a:pPr>
            <a:r>
              <a:rPr lang="en-US" sz="2000" dirty="0" smtClean="0"/>
              <a:t>Text length</a:t>
            </a:r>
          </a:p>
          <a:p>
            <a:pPr marL="742950" lvl="1" indent="-285750">
              <a:buFont typeface="Arial" pitchFamily="34" charset="0"/>
              <a:buChar char="•"/>
            </a:pPr>
            <a:r>
              <a:rPr lang="en-US" sz="2000" dirty="0" smtClean="0"/>
              <a:t>Text cohesion</a:t>
            </a:r>
          </a:p>
          <a:p>
            <a:r>
              <a:rPr lang="en-US" dirty="0" smtClean="0"/>
              <a:t>Use Giant Eagle Example</a:t>
            </a:r>
            <a:endParaRPr lang="en-US" dirty="0"/>
          </a:p>
        </p:txBody>
      </p:sp>
      <p:sp>
        <p:nvSpPr>
          <p:cNvPr id="4" name="Slide Number Placeholder 3"/>
          <p:cNvSpPr>
            <a:spLocks noGrp="1"/>
          </p:cNvSpPr>
          <p:nvPr>
            <p:ph type="sldNum" sz="quarter" idx="10"/>
          </p:nvPr>
        </p:nvSpPr>
        <p:spPr/>
        <p:txBody>
          <a:bodyPr/>
          <a:lstStyle/>
          <a:p>
            <a:fld id="{57A63335-4926-447D-A212-21B2E8CC5C8D}" type="slidenum">
              <a:rPr lang="en-US" smtClean="0"/>
              <a:pPr/>
              <a:t>14</a:t>
            </a:fld>
            <a:endParaRPr lang="en-US"/>
          </a:p>
        </p:txBody>
      </p:sp>
    </p:spTree>
    <p:extLst>
      <p:ext uri="{BB962C8B-B14F-4D97-AF65-F5344CB8AC3E}">
        <p14:creationId xmlns="" xmlns:p14="http://schemas.microsoft.com/office/powerpoint/2010/main" val="474288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We will be exploring</a:t>
            </a:r>
            <a:r>
              <a:rPr lang="en-US" sz="1800" baseline="0" dirty="0" smtClean="0"/>
              <a:t> and going to the lab.</a:t>
            </a:r>
          </a:p>
          <a:p>
            <a:endParaRPr lang="en-US" sz="1800" dirty="0" smtClean="0"/>
          </a:p>
          <a:p>
            <a:pPr>
              <a:buFont typeface="Arial" pitchFamily="34" charset="0"/>
              <a:buChar char="•"/>
            </a:pPr>
            <a:r>
              <a:rPr lang="en-US" dirty="0" smtClean="0"/>
              <a:t>Accelerated Reader Website</a:t>
            </a:r>
          </a:p>
          <a:p>
            <a:r>
              <a:rPr lang="en-US" sz="1800" dirty="0" smtClean="0"/>
              <a:t>	</a:t>
            </a:r>
            <a:r>
              <a:rPr lang="en-US" sz="1200" dirty="0" smtClean="0">
                <a:hlinkClick r:id="rId3"/>
              </a:rPr>
              <a:t>http://www.renlearn.com/ar/</a:t>
            </a:r>
            <a:r>
              <a:rPr lang="en-US" sz="1200" dirty="0" smtClean="0"/>
              <a:t> </a:t>
            </a:r>
          </a:p>
          <a:p>
            <a:endParaRPr lang="en-US" sz="1200" dirty="0" smtClean="0"/>
          </a:p>
          <a:p>
            <a:pPr>
              <a:buFont typeface="Arial" pitchFamily="34" charset="0"/>
              <a:buChar char="•"/>
            </a:pPr>
            <a:r>
              <a:rPr lang="ja-JP" altLang="en-US" dirty="0" smtClean="0"/>
              <a:t>“</a:t>
            </a:r>
            <a:r>
              <a:rPr lang="en-US" altLang="ja-JP" dirty="0" smtClean="0"/>
              <a:t>Accelerated Reader and the Common Core State Standards</a:t>
            </a:r>
            <a:r>
              <a:rPr lang="ja-JP" altLang="en-US" dirty="0" smtClean="0"/>
              <a:t>”</a:t>
            </a:r>
            <a:endParaRPr lang="en-US" altLang="ja-JP" dirty="0" smtClean="0"/>
          </a:p>
          <a:p>
            <a:r>
              <a:rPr lang="en-US" dirty="0" smtClean="0"/>
              <a:t>	</a:t>
            </a:r>
            <a:r>
              <a:rPr lang="en-US" dirty="0" smtClean="0">
                <a:solidFill>
                  <a:srgbClr val="000000"/>
                </a:solidFill>
                <a:latin typeface="Calibri" pitchFamily="34" charset="0"/>
              </a:rPr>
              <a:t> </a:t>
            </a:r>
            <a:r>
              <a:rPr lang="en-US" sz="1200" dirty="0" smtClean="0">
                <a:solidFill>
                  <a:srgbClr val="000000"/>
                </a:solidFill>
                <a:hlinkClick r:id="rId4"/>
              </a:rPr>
              <a:t>http://doc.renlearn.com/KMNet/R004572117GKC46B.pdf  </a:t>
            </a:r>
            <a:r>
              <a:rPr lang="en-US" dirty="0" smtClean="0"/>
              <a:t>	</a:t>
            </a:r>
          </a:p>
          <a:p>
            <a:endParaRPr lang="en-US" u="sng" dirty="0" smtClean="0"/>
          </a:p>
          <a:p>
            <a:pPr>
              <a:buFont typeface="Arial" pitchFamily="34" charset="0"/>
              <a:buChar char="•"/>
            </a:pPr>
            <a:r>
              <a:rPr lang="en-US" dirty="0" smtClean="0"/>
              <a:t>Kansas All Books Connect Website</a:t>
            </a:r>
          </a:p>
          <a:p>
            <a:r>
              <a:rPr lang="en-US" dirty="0" smtClean="0"/>
              <a:t>	 </a:t>
            </a:r>
            <a:r>
              <a:rPr lang="en-US" sz="1200" dirty="0" smtClean="0">
                <a:hlinkClick r:id="rId5"/>
              </a:rPr>
              <a:t>http://kansas.bookconnect.com/default.aspx</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57A63335-4926-447D-A212-21B2E8CC5C8D}" type="slidenum">
              <a:rPr lang="en-US" smtClean="0"/>
              <a:pPr/>
              <a:t>15</a:t>
            </a:fld>
            <a:endParaRPr lang="en-US"/>
          </a:p>
        </p:txBody>
      </p:sp>
    </p:spTree>
    <p:extLst>
      <p:ext uri="{BB962C8B-B14F-4D97-AF65-F5344CB8AC3E}">
        <p14:creationId xmlns="" xmlns:p14="http://schemas.microsoft.com/office/powerpoint/2010/main" val="3005235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A63335-4926-447D-A212-21B2E8CC5C8D}"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latin typeface="Arial" charset="0"/>
                <a:ea typeface="+mn-ea"/>
                <a:cs typeface="+mn-cs"/>
              </a:rPr>
              <a:t> Qualitative Measures (Slides 16-18)</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Share the Literary Text and Informational Text Rubrics and discuss.  These slides ( 10 and 11) are also part of the </a:t>
            </a:r>
            <a:r>
              <a:rPr lang="en-US" sz="1200" kern="1200" dirty="0" err="1" smtClean="0">
                <a:solidFill>
                  <a:schemeClr val="tx1"/>
                </a:solidFill>
                <a:latin typeface="Arial" charset="0"/>
                <a:ea typeface="+mn-ea"/>
                <a:cs typeface="+mn-cs"/>
              </a:rPr>
              <a:t>Powerpoint</a:t>
            </a:r>
            <a:r>
              <a:rPr lang="en-US" sz="1200" kern="1200" dirty="0" smtClean="0">
                <a:solidFill>
                  <a:schemeClr val="tx1"/>
                </a:solidFill>
                <a:latin typeface="Arial" charset="0"/>
                <a:ea typeface="+mn-ea"/>
                <a:cs typeface="+mn-cs"/>
              </a:rPr>
              <a:t>.</a:t>
            </a:r>
          </a:p>
          <a:p>
            <a:r>
              <a:rPr lang="en-US" sz="1200" kern="1200" dirty="0" smtClean="0">
                <a:solidFill>
                  <a:schemeClr val="tx1"/>
                </a:solidFill>
                <a:latin typeface="Arial"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730BCAC-9F96-4359-B6A1-EEEE8F0E0925}" type="slidenum">
              <a:rPr lang="en-US" smtClean="0"/>
              <a:pPr/>
              <a:t>18</a:t>
            </a:fld>
            <a:endParaRPr lang="en-US"/>
          </a:p>
        </p:txBody>
      </p:sp>
    </p:spTree>
    <p:extLst>
      <p:ext uri="{BB962C8B-B14F-4D97-AF65-F5344CB8AC3E}">
        <p14:creationId xmlns="" xmlns:p14="http://schemas.microsoft.com/office/powerpoint/2010/main" val="109414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 is 7:42-12:27</a:t>
            </a:r>
          </a:p>
          <a:p>
            <a:r>
              <a:rPr lang="en-US" dirty="0" smtClean="0"/>
              <a:t>2-3</a:t>
            </a:r>
          </a:p>
          <a:p>
            <a:r>
              <a:rPr lang="en-US" dirty="0" smtClean="0"/>
              <a:t>4-5</a:t>
            </a:r>
          </a:p>
          <a:p>
            <a:r>
              <a:rPr lang="en-US" dirty="0" smtClean="0"/>
              <a:t>6-8</a:t>
            </a:r>
            <a:r>
              <a:rPr lang="en-US" baseline="0" dirty="0" smtClean="0"/>
              <a:t> grades</a:t>
            </a:r>
          </a:p>
          <a:p>
            <a:endParaRPr lang="en-US" baseline="0" dirty="0" smtClean="0"/>
          </a:p>
          <a:p>
            <a:r>
              <a:rPr lang="en-US" baseline="0" dirty="0" smtClean="0"/>
              <a:t>http://www.westerville.k12.oh.us/olc/class.aspx?id=36228&amp;s=4998</a:t>
            </a:r>
          </a:p>
          <a:p>
            <a:endParaRPr lang="en-US" dirty="0" smtClean="0"/>
          </a:p>
        </p:txBody>
      </p:sp>
      <p:sp>
        <p:nvSpPr>
          <p:cNvPr id="4" name="Slide Number Placeholder 3"/>
          <p:cNvSpPr>
            <a:spLocks noGrp="1"/>
          </p:cNvSpPr>
          <p:nvPr>
            <p:ph type="sldNum" sz="quarter" idx="10"/>
          </p:nvPr>
        </p:nvSpPr>
        <p:spPr/>
        <p:txBody>
          <a:bodyPr/>
          <a:lstStyle/>
          <a:p>
            <a:fld id="{6730BCAC-9F96-4359-B6A1-EEEE8F0E0925}"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Harry Potter-</a:t>
            </a:r>
            <a:r>
              <a:rPr lang="en-US" baseline="0" dirty="0" smtClean="0"/>
              <a:t> students can get lots of support from having watched the movies.</a:t>
            </a:r>
          </a:p>
          <a:p>
            <a:endParaRPr lang="en-US" dirty="0"/>
          </a:p>
        </p:txBody>
      </p:sp>
      <p:sp>
        <p:nvSpPr>
          <p:cNvPr id="4" name="Slide Number Placeholder 3"/>
          <p:cNvSpPr>
            <a:spLocks noGrp="1"/>
          </p:cNvSpPr>
          <p:nvPr>
            <p:ph type="sldNum" sz="quarter" idx="10"/>
          </p:nvPr>
        </p:nvSpPr>
        <p:spPr/>
        <p:txBody>
          <a:bodyPr/>
          <a:lstStyle/>
          <a:p>
            <a:fld id="{6730BCAC-9F96-4359-B6A1-EEEE8F0E0925}"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Using this protocol, we progressed through each leg of the text complexity model: (1) quantitative measures, (2) qualitative measures, and (3) reader and task considerations. Now we are ready to review all three legs one last time and make a final recommendation for placement of this text into a text complexity grade band.</a:t>
            </a:r>
          </a:p>
        </p:txBody>
      </p:sp>
      <p:sp>
        <p:nvSpPr>
          <p:cNvPr id="4" name="Slide Number Placeholder 3"/>
          <p:cNvSpPr>
            <a:spLocks noGrp="1"/>
          </p:cNvSpPr>
          <p:nvPr>
            <p:ph type="sldNum" sz="quarter" idx="5"/>
          </p:nvPr>
        </p:nvSpPr>
        <p:spPr/>
        <p:txBody>
          <a:bodyPr/>
          <a:lstStyle/>
          <a:p>
            <a:pPr>
              <a:defRPr/>
            </a:pPr>
            <a:fld id="{E643F399-283D-421B-A1E8-41CF47095386}" type="slidenum">
              <a:rPr lang="en-US" smtClean="0"/>
              <a:pPr>
                <a:defRPr/>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Based upon all three legs of the model, we felt the most appropriate placement for the novel was grades 9-10.</a:t>
            </a:r>
          </a:p>
        </p:txBody>
      </p:sp>
      <p:sp>
        <p:nvSpPr>
          <p:cNvPr id="4" name="Slide Number Placeholder 3"/>
          <p:cNvSpPr>
            <a:spLocks noGrp="1"/>
          </p:cNvSpPr>
          <p:nvPr>
            <p:ph type="sldNum" sz="quarter" idx="5"/>
          </p:nvPr>
        </p:nvSpPr>
        <p:spPr/>
        <p:txBody>
          <a:bodyPr/>
          <a:lstStyle/>
          <a:p>
            <a:pPr>
              <a:defRPr/>
            </a:pPr>
            <a:fld id="{819DC1D1-D4F1-446E-A738-2B4569E542B9}" type="slidenum">
              <a:rPr lang="en-US" smtClean="0"/>
              <a:pPr>
                <a:defRPr/>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mn-ea"/>
                <a:cs typeface="+mn-cs"/>
              </a:rPr>
              <a:t>What is Text Complexity? (5 min)</a:t>
            </a:r>
          </a:p>
          <a:p>
            <a:pPr lvl="0"/>
            <a:r>
              <a:rPr lang="en-US" sz="1200" kern="1200" dirty="0" smtClean="0">
                <a:solidFill>
                  <a:schemeClr val="tx1"/>
                </a:solidFill>
                <a:latin typeface="Arial" charset="0"/>
                <a:ea typeface="+mn-ea"/>
                <a:cs typeface="+mn-cs"/>
              </a:rPr>
              <a:t>Discuss slides 3-5  together and then turn and talk answering the question, “How will text complexity effect our classroom instruction?</a:t>
            </a:r>
          </a:p>
          <a:p>
            <a:endParaRPr lang="en-US" dirty="0"/>
          </a:p>
        </p:txBody>
      </p:sp>
      <p:sp>
        <p:nvSpPr>
          <p:cNvPr id="4" name="Slide Number Placeholder 3"/>
          <p:cNvSpPr>
            <a:spLocks noGrp="1"/>
          </p:cNvSpPr>
          <p:nvPr>
            <p:ph type="sldNum" sz="quarter" idx="10"/>
          </p:nvPr>
        </p:nvSpPr>
        <p:spPr/>
        <p:txBody>
          <a:bodyPr/>
          <a:lstStyle/>
          <a:p>
            <a:fld id="{6730BCAC-9F96-4359-B6A1-EEEE8F0E0925}"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http://vimeo.com/18759175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Time 12:15-14:15(end)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http://</a:t>
            </a:r>
            <a:r>
              <a:rPr lang="en-US" dirty="0" smtClean="0"/>
              <a:t>www.westerville.k12.oh.us/olc/class.aspx?id=36228&amp;s=4998</a:t>
            </a:r>
          </a:p>
          <a:p>
            <a:pPr lvl="0"/>
            <a:r>
              <a:rPr lang="en-US" sz="1200" kern="1200" dirty="0" smtClean="0">
                <a:solidFill>
                  <a:schemeClr val="tx1"/>
                </a:solidFill>
                <a:latin typeface="Arial" charset="0"/>
                <a:ea typeface="+mn-ea"/>
                <a:cs typeface="+mn-cs"/>
              </a:rPr>
              <a:t>What does this look like in my classroom?</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Watch the video and discuss.</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Guiding Questions:  How is text complexity being used with the students that were reading </a:t>
            </a:r>
          </a:p>
          <a:p>
            <a:r>
              <a:rPr lang="en-US" sz="1200" kern="1200" dirty="0" smtClean="0">
                <a:solidFill>
                  <a:schemeClr val="tx1"/>
                </a:solidFill>
                <a:latin typeface="Arial" charset="0"/>
                <a:ea typeface="+mn-ea"/>
                <a:cs typeface="+mn-cs"/>
              </a:rPr>
              <a:t>                                    in the different classrooms?</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                                    What are some ways that you would address text complexity in the </a:t>
            </a:r>
          </a:p>
          <a:p>
            <a:r>
              <a:rPr lang="en-US" sz="1200" kern="1200" dirty="0" smtClean="0">
                <a:solidFill>
                  <a:schemeClr val="tx1"/>
                </a:solidFill>
                <a:latin typeface="Arial" charset="0"/>
                <a:ea typeface="+mn-ea"/>
                <a:cs typeface="+mn-cs"/>
              </a:rPr>
              <a:t>                                    classroom?  In what content areas, can you address text complexity?</a:t>
            </a:r>
          </a:p>
          <a:p>
            <a:endParaRPr lang="en-US" dirty="0"/>
          </a:p>
        </p:txBody>
      </p:sp>
      <p:sp>
        <p:nvSpPr>
          <p:cNvPr id="4" name="Slide Number Placeholder 3"/>
          <p:cNvSpPr>
            <a:spLocks noGrp="1"/>
          </p:cNvSpPr>
          <p:nvPr>
            <p:ph type="sldNum" sz="quarter" idx="10"/>
          </p:nvPr>
        </p:nvSpPr>
        <p:spPr/>
        <p:txBody>
          <a:bodyPr/>
          <a:lstStyle/>
          <a:p>
            <a:fld id="{57A63335-4926-447D-A212-21B2E8CC5C8D}" type="slidenum">
              <a:rPr lang="en-US" smtClean="0"/>
              <a:pPr/>
              <a:t>26</a:t>
            </a:fld>
            <a:endParaRPr lang="en-US"/>
          </a:p>
        </p:txBody>
      </p:sp>
    </p:spTree>
    <p:extLst>
      <p:ext uri="{BB962C8B-B14F-4D97-AF65-F5344CB8AC3E}">
        <p14:creationId xmlns="" xmlns:p14="http://schemas.microsoft.com/office/powerpoint/2010/main" val="2660600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30BCAC-9F96-4359-B6A1-EEEE8F0E0925}"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Kindergarten:  Actively engage in group reading activities with</a:t>
            </a:r>
          </a:p>
          <a:p>
            <a:r>
              <a:rPr lang="en-US" dirty="0" smtClean="0"/>
              <a:t>purpose and understanding.</a:t>
            </a:r>
          </a:p>
          <a:p>
            <a:endParaRPr lang="en-US" dirty="0" smtClean="0"/>
          </a:p>
          <a:p>
            <a:r>
              <a:rPr lang="en-US" dirty="0" smtClean="0"/>
              <a:t>First Grade:  With prompting and support, read prose and</a:t>
            </a:r>
          </a:p>
          <a:p>
            <a:r>
              <a:rPr lang="en-US" dirty="0" smtClean="0"/>
              <a:t>poetry of appropriate complexity for grade 1.</a:t>
            </a:r>
          </a:p>
          <a:p>
            <a:endParaRPr lang="en-US" dirty="0" smtClean="0"/>
          </a:p>
          <a:p>
            <a:r>
              <a:rPr lang="en-US" dirty="0" smtClean="0"/>
              <a:t>Second Grade:  By the end of the year, read and comprehend</a:t>
            </a:r>
          </a:p>
          <a:p>
            <a:r>
              <a:rPr lang="en-US" dirty="0" smtClean="0"/>
              <a:t>literature, including stories and poetry, in the</a:t>
            </a:r>
          </a:p>
          <a:p>
            <a:r>
              <a:rPr lang="en-US" dirty="0" smtClean="0"/>
              <a:t>grades 2–3 text complexity band proficiently,</a:t>
            </a:r>
          </a:p>
          <a:p>
            <a:r>
              <a:rPr lang="en-US" dirty="0" smtClean="0"/>
              <a:t>with scaffolding as needed at the high end of the</a:t>
            </a:r>
          </a:p>
          <a:p>
            <a:r>
              <a:rPr lang="en-US" dirty="0" smtClean="0"/>
              <a:t>range.</a:t>
            </a:r>
          </a:p>
          <a:p>
            <a:r>
              <a:rPr lang="en-US" dirty="0" smtClean="0"/>
              <a:t>Third Grade:  By the end of the year, read and comprehend</a:t>
            </a:r>
          </a:p>
          <a:p>
            <a:r>
              <a:rPr lang="en-US" dirty="0" smtClean="0"/>
              <a:t>literature, including stories, dramas, and poetry,</a:t>
            </a:r>
          </a:p>
          <a:p>
            <a:r>
              <a:rPr lang="en-US" dirty="0" smtClean="0"/>
              <a:t>at the high end of the grades 2–3 text complexity</a:t>
            </a:r>
          </a:p>
          <a:p>
            <a:r>
              <a:rPr lang="en-US" dirty="0" smtClean="0"/>
              <a:t>band independently and proficiently</a:t>
            </a:r>
            <a:endParaRPr lang="en-US" dirty="0"/>
          </a:p>
        </p:txBody>
      </p:sp>
      <p:sp>
        <p:nvSpPr>
          <p:cNvPr id="4" name="Slide Number Placeholder 3"/>
          <p:cNvSpPr>
            <a:spLocks noGrp="1"/>
          </p:cNvSpPr>
          <p:nvPr>
            <p:ph type="sldNum" sz="quarter" idx="10"/>
          </p:nvPr>
        </p:nvSpPr>
        <p:spPr/>
        <p:txBody>
          <a:bodyPr/>
          <a:lstStyle/>
          <a:p>
            <a:fld id="{57A63335-4926-447D-A212-21B2E8CC5C8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http://media.doe.in.gov/commoncore/MajorShift3.html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PLAY .48-3.38 minutes of this</a:t>
            </a:r>
            <a:r>
              <a:rPr lang="en-US" baseline="0" dirty="0" smtClean="0"/>
              <a:t> video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0"/>
            <a:r>
              <a:rPr lang="en-US" sz="1200" kern="1200" dirty="0" smtClean="0">
                <a:solidFill>
                  <a:schemeClr val="tx1"/>
                </a:solidFill>
                <a:latin typeface="Arial" charset="0"/>
                <a:ea typeface="+mn-ea"/>
                <a:cs typeface="+mn-cs"/>
              </a:rPr>
              <a:t>Share the video, “ Why is text complexity  important?”  Slides 6-9 (7min)</a:t>
            </a:r>
          </a:p>
          <a:p>
            <a:r>
              <a:rPr lang="en-US" sz="1200" kern="1200" dirty="0" smtClean="0">
                <a:solidFill>
                  <a:schemeClr val="tx1"/>
                </a:solidFill>
                <a:latin typeface="Arial" charset="0"/>
                <a:ea typeface="+mn-ea"/>
                <a:cs typeface="+mn-cs"/>
              </a:rPr>
              <a:t>Possible reflection questions….</a:t>
            </a:r>
          </a:p>
          <a:p>
            <a:pPr lvl="0"/>
            <a:r>
              <a:rPr lang="en-US" sz="1200" kern="1200" dirty="0" smtClean="0">
                <a:solidFill>
                  <a:schemeClr val="tx1"/>
                </a:solidFill>
                <a:latin typeface="Arial" charset="0"/>
                <a:ea typeface="+mn-ea"/>
                <a:cs typeface="+mn-cs"/>
              </a:rPr>
              <a:t> After hearing  this video, turn to a partner and talk about what you are thinking about why text complexity is being addressed in the Common Core.</a:t>
            </a:r>
          </a:p>
          <a:p>
            <a:pPr lvl="0"/>
            <a:r>
              <a:rPr lang="en-US" sz="1200" kern="1200" dirty="0" smtClean="0">
                <a:solidFill>
                  <a:schemeClr val="tx1"/>
                </a:solidFill>
                <a:latin typeface="Arial" charset="0"/>
                <a:ea typeface="+mn-ea"/>
                <a:cs typeface="+mn-cs"/>
              </a:rPr>
              <a:t>What surprises you with the levels of post high school reading expectations?</a:t>
            </a:r>
          </a:p>
          <a:p>
            <a:pPr lvl="0"/>
            <a:r>
              <a:rPr lang="en-US" sz="1200" kern="1200" dirty="0" smtClean="0">
                <a:solidFill>
                  <a:schemeClr val="tx1"/>
                </a:solidFill>
                <a:latin typeface="Arial" charset="0"/>
                <a:ea typeface="+mn-ea"/>
                <a:cs typeface="+mn-cs"/>
              </a:rPr>
              <a:t>Looking at the </a:t>
            </a:r>
            <a:r>
              <a:rPr lang="en-US" sz="1200" kern="1200" dirty="0" err="1" smtClean="0">
                <a:solidFill>
                  <a:schemeClr val="tx1"/>
                </a:solidFill>
                <a:latin typeface="Arial" charset="0"/>
                <a:ea typeface="+mn-ea"/>
                <a:cs typeface="+mn-cs"/>
              </a:rPr>
              <a:t>Lexile</a:t>
            </a:r>
            <a:r>
              <a:rPr lang="en-US" sz="1200" kern="1200" dirty="0" smtClean="0">
                <a:solidFill>
                  <a:schemeClr val="tx1"/>
                </a:solidFill>
                <a:latin typeface="Arial" charset="0"/>
                <a:ea typeface="+mn-ea"/>
                <a:cs typeface="+mn-cs"/>
              </a:rPr>
              <a:t> chart, how do the </a:t>
            </a:r>
            <a:r>
              <a:rPr lang="en-US" sz="1200" kern="1200" dirty="0" err="1" smtClean="0">
                <a:solidFill>
                  <a:schemeClr val="tx1"/>
                </a:solidFill>
                <a:latin typeface="Arial" charset="0"/>
                <a:ea typeface="+mn-ea"/>
                <a:cs typeface="+mn-cs"/>
              </a:rPr>
              <a:t>Lexile</a:t>
            </a:r>
            <a:r>
              <a:rPr lang="en-US" sz="1200" kern="1200" dirty="0" smtClean="0">
                <a:solidFill>
                  <a:schemeClr val="tx1"/>
                </a:solidFill>
                <a:latin typeface="Arial" charset="0"/>
                <a:ea typeface="+mn-ea"/>
                <a:cs typeface="+mn-cs"/>
              </a:rPr>
              <a:t> ranges effect your grade level?</a:t>
            </a:r>
            <a:endParaRPr lang="en-US"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57A63335-4926-447D-A212-21B2E8CC5C8D}"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http://www.sde.idaho.gov/site/common/ELAcore/docs/toolkit/lexile%20bands%20and%20stretch.pdf</a:t>
            </a:r>
            <a:endParaRPr lang="en-US" dirty="0" smtClean="0"/>
          </a:p>
          <a:p>
            <a:endParaRPr lang="en-US" dirty="0"/>
          </a:p>
          <a:p>
            <a:r>
              <a:rPr lang="en-US" dirty="0" smtClean="0"/>
              <a:t>Looking</a:t>
            </a:r>
            <a:r>
              <a:rPr lang="en-US" baseline="0" dirty="0" smtClean="0"/>
              <a:t> at the </a:t>
            </a:r>
            <a:r>
              <a:rPr lang="en-US" baseline="0" dirty="0" err="1" smtClean="0"/>
              <a:t>Lexile</a:t>
            </a:r>
            <a:r>
              <a:rPr lang="en-US" baseline="0" dirty="0" smtClean="0"/>
              <a:t> chart how do </a:t>
            </a:r>
            <a:r>
              <a:rPr lang="en-US" baseline="0" dirty="0" err="1" smtClean="0"/>
              <a:t>lexile</a:t>
            </a:r>
            <a:r>
              <a:rPr lang="en-US" baseline="0" dirty="0" smtClean="0"/>
              <a:t> ranges effect your grade level?</a:t>
            </a:r>
            <a:endParaRPr lang="en-US" dirty="0" smtClean="0"/>
          </a:p>
        </p:txBody>
      </p:sp>
      <p:sp>
        <p:nvSpPr>
          <p:cNvPr id="4" name="Slide Number Placeholder 3"/>
          <p:cNvSpPr>
            <a:spLocks noGrp="1"/>
          </p:cNvSpPr>
          <p:nvPr>
            <p:ph type="sldNum" sz="quarter" idx="10"/>
          </p:nvPr>
        </p:nvSpPr>
        <p:spPr/>
        <p:txBody>
          <a:bodyPr/>
          <a:lstStyle/>
          <a:p>
            <a:fld id="{57A63335-4926-447D-A212-21B2E8CC5C8D}"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Measures such as:</a:t>
            </a:r>
          </a:p>
          <a:p>
            <a:pPr marL="742950" lvl="1" indent="-285750">
              <a:buFont typeface="Arial" pitchFamily="34" charset="0"/>
              <a:buChar char="•"/>
            </a:pPr>
            <a:r>
              <a:rPr lang="en-US" sz="2000" dirty="0" smtClean="0"/>
              <a:t>Word length</a:t>
            </a:r>
          </a:p>
          <a:p>
            <a:pPr marL="742950" lvl="1" indent="-285750">
              <a:buFont typeface="Arial" pitchFamily="34" charset="0"/>
              <a:buChar char="•"/>
            </a:pPr>
            <a:r>
              <a:rPr lang="en-US" sz="2000" dirty="0" smtClean="0"/>
              <a:t>Word frequency</a:t>
            </a:r>
          </a:p>
          <a:p>
            <a:pPr marL="742950" lvl="1" indent="-285750">
              <a:buFont typeface="Arial" pitchFamily="34" charset="0"/>
              <a:buChar char="•"/>
            </a:pPr>
            <a:r>
              <a:rPr lang="en-US" sz="2000" dirty="0" smtClean="0"/>
              <a:t>Word difficulty</a:t>
            </a:r>
          </a:p>
          <a:p>
            <a:pPr marL="742950" lvl="1" indent="-285750">
              <a:buFont typeface="Arial" pitchFamily="34" charset="0"/>
              <a:buChar char="•"/>
            </a:pPr>
            <a:r>
              <a:rPr lang="en-US" sz="2000" dirty="0" smtClean="0"/>
              <a:t>Sentence length</a:t>
            </a:r>
          </a:p>
          <a:p>
            <a:pPr marL="742950" lvl="1" indent="-285750">
              <a:buFont typeface="Arial" pitchFamily="34" charset="0"/>
              <a:buChar char="•"/>
            </a:pPr>
            <a:r>
              <a:rPr lang="en-US" sz="2000" dirty="0" smtClean="0"/>
              <a:t>Text length</a:t>
            </a:r>
          </a:p>
          <a:p>
            <a:pPr marL="742950" lvl="1" indent="-285750">
              <a:buFont typeface="Arial" pitchFamily="34" charset="0"/>
              <a:buChar char="•"/>
            </a:pPr>
            <a:r>
              <a:rPr lang="en-US" sz="2000" dirty="0" smtClean="0"/>
              <a:t>Text cohesion</a:t>
            </a:r>
          </a:p>
          <a:p>
            <a:endParaRPr lang="en-US" dirty="0"/>
          </a:p>
        </p:txBody>
      </p:sp>
      <p:sp>
        <p:nvSpPr>
          <p:cNvPr id="4" name="Slide Number Placeholder 3"/>
          <p:cNvSpPr>
            <a:spLocks noGrp="1"/>
          </p:cNvSpPr>
          <p:nvPr>
            <p:ph type="sldNum" sz="quarter" idx="10"/>
          </p:nvPr>
        </p:nvSpPr>
        <p:spPr/>
        <p:txBody>
          <a:bodyPr/>
          <a:lstStyle/>
          <a:p>
            <a:fld id="{57A63335-4926-447D-A212-21B2E8CC5C8D}" type="slidenum">
              <a:rPr lang="en-US" smtClean="0"/>
              <a:pPr/>
              <a:t>9</a:t>
            </a:fld>
            <a:endParaRPr lang="en-US"/>
          </a:p>
        </p:txBody>
      </p:sp>
    </p:spTree>
    <p:extLst>
      <p:ext uri="{BB962C8B-B14F-4D97-AF65-F5344CB8AC3E}">
        <p14:creationId xmlns="" xmlns:p14="http://schemas.microsoft.com/office/powerpoint/2010/main" val="474288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342900" indent="-342900">
              <a:buAutoNum type="arabicPeriod"/>
            </a:pPr>
            <a:r>
              <a:rPr lang="en-US" sz="1200" b="1" dirty="0" smtClean="0"/>
              <a:t>Quantitative:  </a:t>
            </a:r>
            <a:r>
              <a:rPr lang="en-US" sz="1200" dirty="0" smtClean="0"/>
              <a:t>Readability measures</a:t>
            </a:r>
          </a:p>
          <a:p>
            <a:r>
              <a:rPr lang="en-US" sz="1200" dirty="0" smtClean="0"/>
              <a:t>    and other scores of text complexity </a:t>
            </a:r>
          </a:p>
          <a:p>
            <a:endParaRPr lang="en-US" sz="1200" dirty="0" smtClean="0"/>
          </a:p>
          <a:p>
            <a:pPr marL="342900" indent="-342900">
              <a:buAutoNum type="arabicPeriod" startAt="2"/>
            </a:pPr>
            <a:r>
              <a:rPr lang="en-US" sz="1200" b="1" dirty="0" smtClean="0"/>
              <a:t>Qualitative</a:t>
            </a:r>
            <a:r>
              <a:rPr lang="en-US" sz="1200" dirty="0" smtClean="0"/>
              <a:t>:  Levels of meaning, structure, language  </a:t>
            </a:r>
          </a:p>
          <a:p>
            <a:r>
              <a:rPr lang="en-US" sz="1200" dirty="0" smtClean="0"/>
              <a:t>      conventionality and clarity, and knowledge demands</a:t>
            </a:r>
            <a:r>
              <a:rPr lang="en-US" sz="1200" b="1" dirty="0" smtClean="0"/>
              <a:t>.</a:t>
            </a:r>
          </a:p>
          <a:p>
            <a:endParaRPr lang="en-US" sz="1200" b="1" dirty="0" smtClean="0"/>
          </a:p>
          <a:p>
            <a:pPr marL="342900" indent="-342900">
              <a:buAutoNum type="arabicPeriod" startAt="3"/>
            </a:pPr>
            <a:r>
              <a:rPr lang="en-US" sz="1200" b="1" dirty="0" smtClean="0"/>
              <a:t>Matching Readers to Text:  </a:t>
            </a:r>
            <a:r>
              <a:rPr lang="en-US" sz="1200" dirty="0" smtClean="0"/>
              <a:t>Reader variables (such as motivation, knowledge, and experiences) and task </a:t>
            </a:r>
          </a:p>
          <a:p>
            <a:r>
              <a:rPr lang="en-US" sz="1200" dirty="0" smtClean="0"/>
              <a:t>    variables (such as purpose and the complexity </a:t>
            </a:r>
          </a:p>
          <a:p>
            <a:r>
              <a:rPr lang="en-US" sz="1200" dirty="0" smtClean="0"/>
              <a:t>    generated by the task assigned and the questions </a:t>
            </a:r>
          </a:p>
          <a:p>
            <a:r>
              <a:rPr lang="en-US" sz="1200" dirty="0" smtClean="0"/>
              <a:t>    posed)</a:t>
            </a:r>
            <a:endParaRPr lang="en-US" sz="1200" b="1" dirty="0" smtClean="0"/>
          </a:p>
          <a:p>
            <a:endParaRPr lang="en-US" sz="1200" b="1"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57A63335-4926-447D-A212-21B2E8CC5C8D}"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 .55-2:55</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hlinkClick r:id="rId3"/>
              </a:rPr>
              <a:t>http://vimeo.com/18759175</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Extracted clip</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hlinkClick r:id="rId4"/>
              </a:rPr>
              <a:t>http://www.westerville.k12.oh.us/olc/class.aspx?id=36228&amp;s=4998</a:t>
            </a:r>
            <a:endParaRPr lang="en-US" dirty="0" smtClean="0"/>
          </a:p>
          <a:p>
            <a:endParaRPr lang="en-US" dirty="0"/>
          </a:p>
        </p:txBody>
      </p:sp>
      <p:sp>
        <p:nvSpPr>
          <p:cNvPr id="4" name="Slide Number Placeholder 3"/>
          <p:cNvSpPr>
            <a:spLocks noGrp="1"/>
          </p:cNvSpPr>
          <p:nvPr>
            <p:ph type="sldNum" sz="quarter" idx="10"/>
          </p:nvPr>
        </p:nvSpPr>
        <p:spPr/>
        <p:txBody>
          <a:bodyPr/>
          <a:lstStyle/>
          <a:p>
            <a:fld id="{6730BCAC-9F96-4359-B6A1-EEEE8F0E0925}"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smtClean="0">
                <a:solidFill>
                  <a:schemeClr val="tx1"/>
                </a:solidFill>
                <a:latin typeface="Arial" charset="0"/>
                <a:ea typeface="+mn-ea"/>
                <a:cs typeface="+mn-cs"/>
              </a:rPr>
              <a:t> Components of Text Complexity Instruction Slides 10-27- (20 min)</a:t>
            </a:r>
          </a:p>
          <a:p>
            <a:pPr lvl="0"/>
            <a:r>
              <a:rPr lang="en-US" sz="1200" kern="1200" dirty="0" smtClean="0">
                <a:solidFill>
                  <a:schemeClr val="tx1"/>
                </a:solidFill>
                <a:latin typeface="Arial" charset="0"/>
                <a:ea typeface="+mn-ea"/>
                <a:cs typeface="+mn-cs"/>
              </a:rPr>
              <a:t> Quantitative Measures (Slides 13-15)</a:t>
            </a:r>
          </a:p>
          <a:p>
            <a:r>
              <a:rPr lang="en-US" sz="1200" kern="1200" dirty="0" smtClean="0">
                <a:solidFill>
                  <a:schemeClr val="tx1"/>
                </a:solidFill>
                <a:latin typeface="Arial" charset="0"/>
                <a:ea typeface="+mn-ea"/>
                <a:cs typeface="+mn-cs"/>
              </a:rPr>
              <a:t>  </a:t>
            </a:r>
            <a:r>
              <a:rPr lang="en-US" sz="1200" u="sng" kern="1200" dirty="0" smtClean="0">
                <a:solidFill>
                  <a:schemeClr val="tx1"/>
                </a:solidFill>
                <a:latin typeface="Arial" charset="0"/>
                <a:ea typeface="+mn-ea"/>
                <a:cs typeface="+mn-cs"/>
                <a:hlinkClick r:id="rId3"/>
              </a:rPr>
              <a:t>http://www.arbookfind.com/UserType.aspx</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a:t>
            </a:r>
            <a:r>
              <a:rPr lang="en-US" sz="1200" u="sng" kern="1200" dirty="0" smtClean="0">
                <a:solidFill>
                  <a:schemeClr val="tx1"/>
                </a:solidFill>
                <a:latin typeface="Arial" charset="0"/>
                <a:ea typeface="+mn-ea"/>
                <a:cs typeface="+mn-cs"/>
                <a:hlinkClick r:id="rId4"/>
              </a:rPr>
              <a:t>http://www.lexile.com/</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Share these two sites along with the PowerPoint Slides.  Walk teachers through the websites and let them know that we are going to give them the time in the computer room to explore the websites.</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Guiding Question:</a:t>
            </a:r>
          </a:p>
          <a:p>
            <a:pPr lvl="0"/>
            <a:r>
              <a:rPr lang="en-US" sz="1200" kern="1200" dirty="0" smtClean="0">
                <a:solidFill>
                  <a:schemeClr val="tx1"/>
                </a:solidFill>
                <a:latin typeface="Arial" charset="0"/>
                <a:ea typeface="+mn-ea"/>
                <a:cs typeface="+mn-cs"/>
              </a:rPr>
              <a:t> How do you see yourself using these websites to support your classroom instruction?</a:t>
            </a:r>
          </a:p>
          <a:p>
            <a:r>
              <a:rPr lang="en-US" sz="1200" kern="1200" dirty="0" smtClean="0">
                <a:solidFill>
                  <a:schemeClr val="tx1"/>
                </a:solidFill>
                <a:latin typeface="Arial" charset="0"/>
                <a:ea typeface="+mn-ea"/>
                <a:cs typeface="+mn-cs"/>
              </a:rPr>
              <a:t> </a:t>
            </a:r>
          </a:p>
          <a:p>
            <a:pPr eaLnBrk="1" hangingPunct="1">
              <a:spcBef>
                <a:spcPct val="0"/>
              </a:spcBef>
            </a:pPr>
            <a:endParaRPr lang="en-US" dirty="0" smtClean="0">
              <a:ea typeface="ＭＳ Ｐゴシック" pitchFamily="-84" charset="-128"/>
            </a:endParaRPr>
          </a:p>
        </p:txBody>
      </p:sp>
      <p:sp>
        <p:nvSpPr>
          <p:cNvPr id="43011" name="Slide Number Placeholder 3"/>
          <p:cNvSpPr>
            <a:spLocks noGrp="1"/>
          </p:cNvSpPr>
          <p:nvPr>
            <p:ph type="sldNum" sz="quarter" idx="5"/>
          </p:nvPr>
        </p:nvSpPr>
        <p:spPr bwMode="auto">
          <a:noFill/>
          <a:ln>
            <a:miter lim="800000"/>
            <a:headEnd/>
            <a:tailEnd/>
          </a:ln>
        </p:spPr>
        <p:txBody>
          <a:bodyPr/>
          <a:lstStyle/>
          <a:p>
            <a:fld id="{8974B20F-73D0-4293-8A20-E0B421702229}" type="slidenum">
              <a:rPr lang="en-US"/>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426927D4-A99D-4AC1-A732-3D3C2F891E7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3AACBD-2460-431E-8082-7600EF1A016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EB5836-1523-4580-BAAD-EA7B47B86BC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29FD8A-3153-48DB-AFF2-F90869FD964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4E8A68-2A29-4BED-8878-C5CF57BCC6D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28B96E2-ADDC-482C-BB02-2B76BEEFBC3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335EC42-E513-42D5-94C3-1676980583D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FE7E135-C8B9-4F33-9A8A-EDBA7519444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6154C3E-1AB8-4EFE-9180-B1DA15F35A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7F5EA2-7A64-4938-8449-71E04827AED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4B0A86-643B-470F-BF9E-32200FE307B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AF8D607F-261B-4CE5-B569-259C3F96C08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Century Gothic" pitchFamily="34" charset="0"/>
        </a:defRPr>
      </a:lvl2pPr>
      <a:lvl3pPr algn="l" rtl="0" eaLnBrk="1" fontAlgn="base" hangingPunct="1">
        <a:spcBef>
          <a:spcPct val="0"/>
        </a:spcBef>
        <a:spcAft>
          <a:spcPct val="0"/>
        </a:spcAft>
        <a:defRPr sz="3600">
          <a:solidFill>
            <a:schemeClr val="tx2"/>
          </a:solidFill>
          <a:latin typeface="Century Gothic" pitchFamily="34" charset="0"/>
        </a:defRPr>
      </a:lvl3pPr>
      <a:lvl4pPr algn="l" rtl="0" eaLnBrk="1" fontAlgn="base" hangingPunct="1">
        <a:spcBef>
          <a:spcPct val="0"/>
        </a:spcBef>
        <a:spcAft>
          <a:spcPct val="0"/>
        </a:spcAft>
        <a:defRPr sz="3600">
          <a:solidFill>
            <a:schemeClr val="tx2"/>
          </a:solidFill>
          <a:latin typeface="Century Gothic" pitchFamily="34" charset="0"/>
        </a:defRPr>
      </a:lvl4pPr>
      <a:lvl5pPr algn="l" rtl="0" eaLnBrk="1" fontAlgn="base" hangingPunct="1">
        <a:spcBef>
          <a:spcPct val="0"/>
        </a:spcBef>
        <a:spcAft>
          <a:spcPct val="0"/>
        </a:spcAft>
        <a:defRPr sz="3600">
          <a:solidFill>
            <a:schemeClr val="tx2"/>
          </a:solidFill>
          <a:latin typeface="Century Gothic" pitchFamily="34" charset="0"/>
        </a:defRPr>
      </a:lvl5pPr>
      <a:lvl6pPr marL="457200" algn="l" rtl="0" eaLnBrk="1" fontAlgn="base" hangingPunct="1">
        <a:spcBef>
          <a:spcPct val="0"/>
        </a:spcBef>
        <a:spcAft>
          <a:spcPct val="0"/>
        </a:spcAft>
        <a:defRPr sz="3600">
          <a:solidFill>
            <a:schemeClr val="tx2"/>
          </a:solidFill>
          <a:latin typeface="Century Gothic" pitchFamily="34" charset="0"/>
        </a:defRPr>
      </a:lvl6pPr>
      <a:lvl7pPr marL="914400" algn="l" rtl="0" eaLnBrk="1" fontAlgn="base" hangingPunct="1">
        <a:spcBef>
          <a:spcPct val="0"/>
        </a:spcBef>
        <a:spcAft>
          <a:spcPct val="0"/>
        </a:spcAft>
        <a:defRPr sz="3600">
          <a:solidFill>
            <a:schemeClr val="tx2"/>
          </a:solidFill>
          <a:latin typeface="Century Gothic" pitchFamily="34" charset="0"/>
        </a:defRPr>
      </a:lvl7pPr>
      <a:lvl8pPr marL="1371600" algn="l" rtl="0" eaLnBrk="1" fontAlgn="base" hangingPunct="1">
        <a:spcBef>
          <a:spcPct val="0"/>
        </a:spcBef>
        <a:spcAft>
          <a:spcPct val="0"/>
        </a:spcAft>
        <a:defRPr sz="3600">
          <a:solidFill>
            <a:schemeClr val="tx2"/>
          </a:solidFill>
          <a:latin typeface="Century Gothic" pitchFamily="34" charset="0"/>
        </a:defRPr>
      </a:lvl8pPr>
      <a:lvl9pPr marL="1828800" algn="l" rtl="0" eaLnBrk="1" fontAlgn="base" hangingPunct="1">
        <a:spcBef>
          <a:spcPct val="0"/>
        </a:spcBef>
        <a:spcAft>
          <a:spcPct val="0"/>
        </a:spcAft>
        <a:defRPr sz="3600">
          <a:solidFill>
            <a:schemeClr val="tx2"/>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westerville.k12.oh.us/olc/class.aspx?id=36228&amp;s=4998"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en.wikipedia.org/wiki/File:Mockingbirdfirst.JPG" TargetMode="External"/><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hyperlink" Target="http://www.westerville.k12.oh.us/olc/class.aspx?id=36228&amp;s=499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File:Mockingbirdfirst.JPG" TargetMode="External"/><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7.pn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en.wikipedia.org/wiki/File:Mockingbirdfirst.JP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westerville.k12.oh.us/olc/class.aspx?id=36228&amp;s=4998"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media.doe.in.gov/commoncore/MajorShift3.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0" lang="en-US" sz="8000" b="0" i="0" u="none" strike="noStrike" kern="1200" cap="none" spc="0" normalizeH="0" baseline="0" noProof="0" dirty="0" smtClean="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j-ea"/>
                <a:cs typeface="+mj-cs"/>
              </a:rPr>
              <a:t>Text Complexity </a:t>
            </a:r>
            <a:r>
              <a:rPr kumimoji="0" lang="en-US" sz="1800" b="0" i="0" u="none" strike="noStrike" kern="1200" cap="none" spc="0" normalizeH="0" baseline="0" noProof="0" dirty="0" smtClean="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j-ea"/>
                <a:cs typeface="+mj-cs"/>
              </a:rPr>
              <a:t/>
            </a:r>
            <a:br>
              <a:rPr kumimoji="0" lang="en-US" sz="1800" b="0" i="0" u="none" strike="noStrike" kern="1200" cap="none" spc="0" normalizeH="0" baseline="0" noProof="0" dirty="0" smtClean="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j-ea"/>
                <a:cs typeface="+mj-cs"/>
              </a:rPr>
            </a:br>
            <a:r>
              <a:rPr kumimoji="0" lang="en-US" sz="2200" b="0" i="0" u="none" strike="noStrike" kern="1200" cap="none" spc="0" normalizeH="0" baseline="0" noProof="0" dirty="0" smtClean="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j-ea"/>
                <a:cs typeface="+mj-cs"/>
              </a:rPr>
              <a:t> </a:t>
            </a:r>
            <a:r>
              <a:rPr kumimoji="0" lang="en-US" sz="2200" b="0" i="0" u="none" strike="noStrike" kern="1200" cap="none" spc="0" normalizeH="0" baseline="0" noProof="0" dirty="0" smtClean="0">
                <a:ln>
                  <a:noFill/>
                </a:ln>
                <a:solidFill>
                  <a:srgbClr val="4F271C">
                    <a:satMod val="130000"/>
                  </a:srgbClr>
                </a:solidFill>
                <a:effectLst>
                  <a:outerShdw blurRad="38100" dist="38100" dir="2700000" algn="tl">
                    <a:srgbClr val="000000">
                      <a:alpha val="43137"/>
                    </a:srgbClr>
                  </a:outerShdw>
                </a:effectLst>
                <a:uLnTx/>
                <a:uFillTx/>
                <a:latin typeface="Arial" pitchFamily="34" charset="0"/>
                <a:ea typeface="+mj-ea"/>
                <a:cs typeface="Arial" pitchFamily="34" charset="0"/>
              </a:rPr>
              <a:t>the </a:t>
            </a:r>
            <a:r>
              <a:rPr kumimoji="0" lang="en-US" sz="2200" b="1" i="1" u="none" strike="noStrike" kern="1200" cap="none" spc="0" normalizeH="0" baseline="0" noProof="0" dirty="0" smtClean="0">
                <a:ln>
                  <a:noFill/>
                </a:ln>
                <a:solidFill>
                  <a:srgbClr val="4F271C">
                    <a:satMod val="130000"/>
                  </a:srgbClr>
                </a:solidFill>
                <a:effectLst>
                  <a:outerShdw blurRad="38100" dist="38100" dir="2700000" algn="tl">
                    <a:srgbClr val="000000">
                      <a:alpha val="43137"/>
                    </a:srgbClr>
                  </a:outerShdw>
                </a:effectLst>
                <a:uLnTx/>
                <a:uFillTx/>
                <a:latin typeface="Arial" pitchFamily="34" charset="0"/>
                <a:ea typeface="+mj-ea"/>
                <a:cs typeface="Arial" pitchFamily="34" charset="0"/>
              </a:rPr>
              <a:t>Common Core Standards </a:t>
            </a:r>
            <a:r>
              <a:rPr kumimoji="0" lang="en-US" sz="2200" b="0" i="1" u="none" strike="noStrike" kern="1200" cap="none" spc="0" normalizeH="0" baseline="0" noProof="0" dirty="0" smtClean="0">
                <a:ln>
                  <a:noFill/>
                </a:ln>
                <a:solidFill>
                  <a:srgbClr val="4F271C">
                    <a:satMod val="130000"/>
                  </a:srgbClr>
                </a:solidFill>
                <a:effectLst>
                  <a:outerShdw blurRad="38100" dist="38100" dir="2700000" algn="tl">
                    <a:srgbClr val="000000">
                      <a:alpha val="43137"/>
                    </a:srgbClr>
                  </a:outerShdw>
                </a:effectLst>
                <a:uLnTx/>
                <a:uFillTx/>
                <a:latin typeface="Arial" pitchFamily="34" charset="0"/>
                <a:ea typeface="+mj-ea"/>
                <a:cs typeface="Arial" pitchFamily="34" charset="0"/>
              </a:rPr>
              <a:t>for</a:t>
            </a:r>
            <a:br>
              <a:rPr kumimoji="0" lang="en-US" sz="2200" b="0" i="1" u="none" strike="noStrike" kern="1200" cap="none" spc="0" normalizeH="0" baseline="0" noProof="0" dirty="0" smtClean="0">
                <a:ln>
                  <a:noFill/>
                </a:ln>
                <a:solidFill>
                  <a:srgbClr val="4F271C">
                    <a:satMod val="130000"/>
                  </a:srgbClr>
                </a:solidFill>
                <a:effectLst>
                  <a:outerShdw blurRad="38100" dist="38100" dir="2700000" algn="tl">
                    <a:srgbClr val="000000">
                      <a:alpha val="43137"/>
                    </a:srgbClr>
                  </a:outerShdw>
                </a:effectLst>
                <a:uLnTx/>
                <a:uFillTx/>
                <a:latin typeface="Arial" pitchFamily="34" charset="0"/>
                <a:ea typeface="+mj-ea"/>
                <a:cs typeface="Arial" pitchFamily="34" charset="0"/>
              </a:rPr>
            </a:br>
            <a:r>
              <a:rPr kumimoji="0" lang="en-US" sz="2200" b="0" i="1" u="none" strike="noStrike" kern="1200" cap="none" spc="0" normalizeH="0" baseline="0" noProof="0" dirty="0" smtClean="0">
                <a:ln>
                  <a:noFill/>
                </a:ln>
                <a:solidFill>
                  <a:srgbClr val="4F271C">
                    <a:satMod val="130000"/>
                  </a:srgbClr>
                </a:solidFill>
                <a:effectLst>
                  <a:outerShdw blurRad="38100" dist="38100" dir="2700000" algn="tl">
                    <a:srgbClr val="000000">
                      <a:alpha val="43137"/>
                    </a:srgbClr>
                  </a:outerShdw>
                </a:effectLst>
                <a:uLnTx/>
                <a:uFillTx/>
                <a:latin typeface="Arial" pitchFamily="34" charset="0"/>
                <a:ea typeface="+mj-ea"/>
                <a:cs typeface="Arial" pitchFamily="34" charset="0"/>
              </a:rPr>
              <a:t> </a:t>
            </a:r>
            <a:r>
              <a:rPr kumimoji="0" lang="en-US" sz="2200" b="1" i="1" u="none" strike="noStrike" kern="1200" cap="none" spc="0" normalizeH="0" baseline="0" noProof="0" dirty="0" smtClean="0">
                <a:ln>
                  <a:noFill/>
                </a:ln>
                <a:solidFill>
                  <a:srgbClr val="4F271C">
                    <a:satMod val="130000"/>
                  </a:srgbClr>
                </a:solidFill>
                <a:effectLst>
                  <a:outerShdw blurRad="38100" dist="38100" dir="2700000" algn="tl">
                    <a:srgbClr val="000000">
                      <a:alpha val="43137"/>
                    </a:srgbClr>
                  </a:outerShdw>
                </a:effectLst>
                <a:uLnTx/>
                <a:uFillTx/>
                <a:latin typeface="Arial" pitchFamily="34" charset="0"/>
                <a:ea typeface="+mj-ea"/>
                <a:cs typeface="Arial" pitchFamily="34" charset="0"/>
              </a:rPr>
              <a:t>English Language Arts,</a:t>
            </a:r>
            <a:r>
              <a:rPr kumimoji="0" lang="en-US" sz="2200" b="0" i="1" u="none" strike="noStrike" kern="1200" cap="none" spc="0" normalizeH="0" baseline="0" noProof="0" dirty="0" smtClean="0">
                <a:ln>
                  <a:noFill/>
                </a:ln>
                <a:solidFill>
                  <a:srgbClr val="4F271C">
                    <a:satMod val="130000"/>
                  </a:srgbClr>
                </a:solidFill>
                <a:effectLst>
                  <a:outerShdw blurRad="38100" dist="38100" dir="2700000" algn="tl">
                    <a:srgbClr val="000000">
                      <a:alpha val="43137"/>
                    </a:srgbClr>
                  </a:outerShdw>
                </a:effectLst>
                <a:uLnTx/>
                <a:uFillTx/>
                <a:latin typeface="Arial" pitchFamily="34" charset="0"/>
                <a:ea typeface="+mj-ea"/>
                <a:cs typeface="Arial" pitchFamily="34" charset="0"/>
              </a:rPr>
              <a:t> </a:t>
            </a:r>
            <a:r>
              <a:rPr kumimoji="0" lang="en-US" sz="2200" b="1" i="1" u="none" strike="noStrike" kern="1200" cap="none" spc="0" normalizeH="0" baseline="0" noProof="0" dirty="0" smtClean="0">
                <a:ln>
                  <a:noFill/>
                </a:ln>
                <a:solidFill>
                  <a:srgbClr val="4F271C">
                    <a:satMod val="130000"/>
                  </a:srgbClr>
                </a:solidFill>
                <a:effectLst>
                  <a:outerShdw blurRad="38100" dist="38100" dir="2700000" algn="tl">
                    <a:srgbClr val="000000">
                      <a:alpha val="43137"/>
                    </a:srgbClr>
                  </a:outerShdw>
                </a:effectLst>
                <a:uLnTx/>
                <a:uFillTx/>
                <a:latin typeface="Arial" pitchFamily="34" charset="0"/>
                <a:ea typeface="+mj-ea"/>
                <a:cs typeface="Arial" pitchFamily="34" charset="0"/>
              </a:rPr>
              <a:t>Literacy in History/Social                  Studies, Science and Technical Subjects</a:t>
            </a:r>
            <a:endParaRPr lang="en-US" dirty="0"/>
          </a:p>
        </p:txBody>
      </p:sp>
      <p:sp>
        <p:nvSpPr>
          <p:cNvPr id="4" name="Rectangle 3"/>
          <p:cNvSpPr/>
          <p:nvPr/>
        </p:nvSpPr>
        <p:spPr>
          <a:xfrm>
            <a:off x="1447800" y="5105400"/>
            <a:ext cx="2819400" cy="1200329"/>
          </a:xfrm>
          <a:prstGeom prst="rect">
            <a:avLst/>
          </a:prstGeom>
          <a:solidFill>
            <a:schemeClr val="accent1">
              <a:lumMod val="40000"/>
              <a:lumOff val="60000"/>
            </a:schemeClr>
          </a:solidFill>
        </p:spPr>
        <p:txBody>
          <a:bodyPr wrap="square">
            <a:spAutoFit/>
          </a:bodyPr>
          <a:lstStyle/>
          <a:p>
            <a:endParaRPr lang="en-US" dirty="0" smtClean="0"/>
          </a:p>
          <a:p>
            <a:pPr algn="ctr"/>
            <a:r>
              <a:rPr lang="en-US" dirty="0" smtClean="0"/>
              <a:t>3-5 Learning Community </a:t>
            </a:r>
          </a:p>
          <a:p>
            <a:pPr algn="ctr"/>
            <a:r>
              <a:rPr lang="en-US" dirty="0" smtClean="0"/>
              <a:t>Early Release</a:t>
            </a:r>
          </a:p>
          <a:p>
            <a:pPr algn="ctr"/>
            <a:r>
              <a:rPr lang="en-US" dirty="0" smtClean="0"/>
              <a:t>January 17,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6248400" cy="1295400"/>
          </a:xfrm>
          <a:solidFill>
            <a:schemeClr val="bg2">
              <a:lumMod val="75000"/>
            </a:schemeClr>
          </a:solidFill>
        </p:spPr>
        <p:txBody>
          <a:bodyPr>
            <a:normAutofit/>
          </a:bodyPr>
          <a:lstStyle/>
          <a:p>
            <a:r>
              <a:rPr lang="en-US" dirty="0" smtClean="0"/>
              <a:t>Three Components of Text Complexity</a:t>
            </a:r>
            <a:endParaRPr lang="en-US" dirty="0"/>
          </a:p>
        </p:txBody>
      </p:sp>
      <p:grpSp>
        <p:nvGrpSpPr>
          <p:cNvPr id="3" name="Group 9"/>
          <p:cNvGrpSpPr/>
          <p:nvPr/>
        </p:nvGrpSpPr>
        <p:grpSpPr>
          <a:xfrm>
            <a:off x="228600" y="1600200"/>
            <a:ext cx="8382000" cy="4724401"/>
            <a:chOff x="16329" y="1535842"/>
            <a:chExt cx="7756071" cy="4535225"/>
          </a:xfrm>
        </p:grpSpPr>
        <p:sp>
          <p:nvSpPr>
            <p:cNvPr id="13" name="Freeform 12"/>
            <p:cNvSpPr/>
            <p:nvPr/>
          </p:nvSpPr>
          <p:spPr>
            <a:xfrm>
              <a:off x="16329" y="1535842"/>
              <a:ext cx="7756071" cy="1495853"/>
            </a:xfrm>
            <a:custGeom>
              <a:avLst/>
              <a:gdLst>
                <a:gd name="connsiteX0" fmla="*/ 0 w 7756071"/>
                <a:gd name="connsiteY0" fmla="*/ 128908 h 1289076"/>
                <a:gd name="connsiteX1" fmla="*/ 128908 w 7756071"/>
                <a:gd name="connsiteY1" fmla="*/ 0 h 1289076"/>
                <a:gd name="connsiteX2" fmla="*/ 7627163 w 7756071"/>
                <a:gd name="connsiteY2" fmla="*/ 0 h 1289076"/>
                <a:gd name="connsiteX3" fmla="*/ 7756071 w 7756071"/>
                <a:gd name="connsiteY3" fmla="*/ 128908 h 1289076"/>
                <a:gd name="connsiteX4" fmla="*/ 7756071 w 7756071"/>
                <a:gd name="connsiteY4" fmla="*/ 1160168 h 1289076"/>
                <a:gd name="connsiteX5" fmla="*/ 7627163 w 7756071"/>
                <a:gd name="connsiteY5" fmla="*/ 1289076 h 1289076"/>
                <a:gd name="connsiteX6" fmla="*/ 128908 w 7756071"/>
                <a:gd name="connsiteY6" fmla="*/ 1289076 h 1289076"/>
                <a:gd name="connsiteX7" fmla="*/ 0 w 7756071"/>
                <a:gd name="connsiteY7" fmla="*/ 1160168 h 1289076"/>
                <a:gd name="connsiteX8" fmla="*/ 0 w 7756071"/>
                <a:gd name="connsiteY8" fmla="*/ 128908 h 12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56071" h="1289076">
                  <a:moveTo>
                    <a:pt x="0" y="128908"/>
                  </a:moveTo>
                  <a:cubicBezTo>
                    <a:pt x="0" y="57714"/>
                    <a:pt x="57714" y="0"/>
                    <a:pt x="128908" y="0"/>
                  </a:cubicBezTo>
                  <a:lnTo>
                    <a:pt x="7627163" y="0"/>
                  </a:lnTo>
                  <a:cubicBezTo>
                    <a:pt x="7698357" y="0"/>
                    <a:pt x="7756071" y="57714"/>
                    <a:pt x="7756071" y="128908"/>
                  </a:cubicBezTo>
                  <a:lnTo>
                    <a:pt x="7756071" y="1160168"/>
                  </a:lnTo>
                  <a:cubicBezTo>
                    <a:pt x="7756071" y="1231362"/>
                    <a:pt x="7698357" y="1289076"/>
                    <a:pt x="7627163" y="1289076"/>
                  </a:cubicBezTo>
                  <a:lnTo>
                    <a:pt x="128908" y="1289076"/>
                  </a:lnTo>
                  <a:cubicBezTo>
                    <a:pt x="57714" y="1289076"/>
                    <a:pt x="0" y="1231362"/>
                    <a:pt x="0" y="1160168"/>
                  </a:cubicBezTo>
                  <a:lnTo>
                    <a:pt x="0" y="128908"/>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44891" tIns="64770" rIns="64771"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bg1"/>
                  </a:solidFill>
                </a:rPr>
                <a:t>Quantitative:  </a:t>
              </a:r>
              <a:r>
                <a:rPr lang="en-US" sz="1700" kern="1200" dirty="0" smtClean="0">
                  <a:solidFill>
                    <a:schemeClr val="bg1"/>
                  </a:solidFill>
                </a:rPr>
                <a:t>Readability measures</a:t>
              </a:r>
            </a:p>
            <a:p>
              <a:pPr lvl="0" algn="l" defTabSz="755650">
                <a:lnSpc>
                  <a:spcPct val="90000"/>
                </a:lnSpc>
                <a:spcBef>
                  <a:spcPct val="0"/>
                </a:spcBef>
                <a:spcAft>
                  <a:spcPct val="35000"/>
                </a:spcAft>
              </a:pPr>
              <a:r>
                <a:rPr lang="en-US" sz="1700" kern="1200" dirty="0" smtClean="0">
                  <a:solidFill>
                    <a:schemeClr val="bg1"/>
                  </a:solidFill>
                </a:rPr>
                <a:t>and other scores of text complexity </a:t>
              </a:r>
              <a:endParaRPr lang="en-US" sz="1700" kern="1200" dirty="0">
                <a:solidFill>
                  <a:schemeClr val="bg1"/>
                </a:solidFill>
              </a:endParaRPr>
            </a:p>
          </p:txBody>
        </p:sp>
        <p:sp>
          <p:nvSpPr>
            <p:cNvPr id="15" name="Freeform 14"/>
            <p:cNvSpPr/>
            <p:nvPr/>
          </p:nvSpPr>
          <p:spPr>
            <a:xfrm>
              <a:off x="16329" y="3031695"/>
              <a:ext cx="7756071" cy="1612067"/>
            </a:xfrm>
            <a:custGeom>
              <a:avLst/>
              <a:gdLst>
                <a:gd name="connsiteX0" fmla="*/ 0 w 7756071"/>
                <a:gd name="connsiteY0" fmla="*/ 128908 h 1289076"/>
                <a:gd name="connsiteX1" fmla="*/ 128908 w 7756071"/>
                <a:gd name="connsiteY1" fmla="*/ 0 h 1289076"/>
                <a:gd name="connsiteX2" fmla="*/ 7627163 w 7756071"/>
                <a:gd name="connsiteY2" fmla="*/ 0 h 1289076"/>
                <a:gd name="connsiteX3" fmla="*/ 7756071 w 7756071"/>
                <a:gd name="connsiteY3" fmla="*/ 128908 h 1289076"/>
                <a:gd name="connsiteX4" fmla="*/ 7756071 w 7756071"/>
                <a:gd name="connsiteY4" fmla="*/ 1160168 h 1289076"/>
                <a:gd name="connsiteX5" fmla="*/ 7627163 w 7756071"/>
                <a:gd name="connsiteY5" fmla="*/ 1289076 h 1289076"/>
                <a:gd name="connsiteX6" fmla="*/ 128908 w 7756071"/>
                <a:gd name="connsiteY6" fmla="*/ 1289076 h 1289076"/>
                <a:gd name="connsiteX7" fmla="*/ 0 w 7756071"/>
                <a:gd name="connsiteY7" fmla="*/ 1160168 h 1289076"/>
                <a:gd name="connsiteX8" fmla="*/ 0 w 7756071"/>
                <a:gd name="connsiteY8" fmla="*/ 128908 h 12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56071" h="1289076">
                  <a:moveTo>
                    <a:pt x="0" y="128908"/>
                  </a:moveTo>
                  <a:cubicBezTo>
                    <a:pt x="0" y="57714"/>
                    <a:pt x="57714" y="0"/>
                    <a:pt x="128908" y="0"/>
                  </a:cubicBezTo>
                  <a:lnTo>
                    <a:pt x="7627163" y="0"/>
                  </a:lnTo>
                  <a:cubicBezTo>
                    <a:pt x="7698357" y="0"/>
                    <a:pt x="7756071" y="57714"/>
                    <a:pt x="7756071" y="128908"/>
                  </a:cubicBezTo>
                  <a:lnTo>
                    <a:pt x="7756071" y="1160168"/>
                  </a:lnTo>
                  <a:cubicBezTo>
                    <a:pt x="7756071" y="1231362"/>
                    <a:pt x="7698357" y="1289076"/>
                    <a:pt x="7627163" y="1289076"/>
                  </a:cubicBezTo>
                  <a:lnTo>
                    <a:pt x="128908" y="1289076"/>
                  </a:lnTo>
                  <a:cubicBezTo>
                    <a:pt x="57714" y="1289076"/>
                    <a:pt x="0" y="1231362"/>
                    <a:pt x="0" y="1160168"/>
                  </a:cubicBezTo>
                  <a:lnTo>
                    <a:pt x="0" y="128908"/>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44891" tIns="64770" rIns="64771"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bg1"/>
                  </a:solidFill>
                </a:rPr>
                <a:t>Qualitative</a:t>
              </a:r>
              <a:r>
                <a:rPr lang="en-US" sz="1700" kern="1200" dirty="0" smtClean="0">
                  <a:solidFill>
                    <a:schemeClr val="bg1"/>
                  </a:solidFill>
                </a:rPr>
                <a:t>:  Levels of meaning, structure, language </a:t>
              </a:r>
              <a:r>
                <a:rPr lang="en-US" sz="1700" dirty="0" smtClean="0">
                  <a:solidFill>
                    <a:schemeClr val="bg1"/>
                  </a:solidFill>
                </a:rPr>
                <a:t>con</a:t>
              </a:r>
              <a:r>
                <a:rPr lang="en-US" sz="1700" kern="1200" dirty="0" smtClean="0">
                  <a:solidFill>
                    <a:schemeClr val="bg1"/>
                  </a:solidFill>
                </a:rPr>
                <a:t>ventionality and clarity, and</a:t>
              </a:r>
            </a:p>
            <a:p>
              <a:pPr lvl="0" algn="l" defTabSz="755650">
                <a:lnSpc>
                  <a:spcPct val="90000"/>
                </a:lnSpc>
                <a:spcBef>
                  <a:spcPct val="0"/>
                </a:spcBef>
                <a:spcAft>
                  <a:spcPct val="35000"/>
                </a:spcAft>
              </a:pPr>
              <a:r>
                <a:rPr lang="en-US" sz="1700" kern="1200" dirty="0" smtClean="0">
                  <a:solidFill>
                    <a:schemeClr val="bg1"/>
                  </a:solidFill>
                </a:rPr>
                <a:t>knowledge demands</a:t>
              </a:r>
              <a:r>
                <a:rPr lang="en-US" sz="1700" b="1" kern="1200" dirty="0" smtClean="0">
                  <a:solidFill>
                    <a:schemeClr val="bg1"/>
                  </a:solidFill>
                </a:rPr>
                <a:t>.</a:t>
              </a:r>
              <a:endParaRPr lang="en-US" sz="1700" kern="1200" dirty="0">
                <a:solidFill>
                  <a:schemeClr val="bg1"/>
                </a:solidFill>
              </a:endParaRPr>
            </a:p>
          </p:txBody>
        </p:sp>
        <p:sp>
          <p:nvSpPr>
            <p:cNvPr id="17" name="Freeform 16"/>
            <p:cNvSpPr/>
            <p:nvPr/>
          </p:nvSpPr>
          <p:spPr>
            <a:xfrm>
              <a:off x="16329" y="4620201"/>
              <a:ext cx="7756071" cy="1450866"/>
            </a:xfrm>
            <a:custGeom>
              <a:avLst/>
              <a:gdLst>
                <a:gd name="connsiteX0" fmla="*/ 0 w 7756071"/>
                <a:gd name="connsiteY0" fmla="*/ 158964 h 1589638"/>
                <a:gd name="connsiteX1" fmla="*/ 158964 w 7756071"/>
                <a:gd name="connsiteY1" fmla="*/ 0 h 1589638"/>
                <a:gd name="connsiteX2" fmla="*/ 7597107 w 7756071"/>
                <a:gd name="connsiteY2" fmla="*/ 0 h 1589638"/>
                <a:gd name="connsiteX3" fmla="*/ 7756071 w 7756071"/>
                <a:gd name="connsiteY3" fmla="*/ 158964 h 1589638"/>
                <a:gd name="connsiteX4" fmla="*/ 7756071 w 7756071"/>
                <a:gd name="connsiteY4" fmla="*/ 1430674 h 1589638"/>
                <a:gd name="connsiteX5" fmla="*/ 7597107 w 7756071"/>
                <a:gd name="connsiteY5" fmla="*/ 1589638 h 1589638"/>
                <a:gd name="connsiteX6" fmla="*/ 158964 w 7756071"/>
                <a:gd name="connsiteY6" fmla="*/ 1589638 h 1589638"/>
                <a:gd name="connsiteX7" fmla="*/ 0 w 7756071"/>
                <a:gd name="connsiteY7" fmla="*/ 1430674 h 1589638"/>
                <a:gd name="connsiteX8" fmla="*/ 0 w 7756071"/>
                <a:gd name="connsiteY8" fmla="*/ 158964 h 158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56071" h="1589638">
                  <a:moveTo>
                    <a:pt x="0" y="158964"/>
                  </a:moveTo>
                  <a:cubicBezTo>
                    <a:pt x="0" y="71171"/>
                    <a:pt x="71171" y="0"/>
                    <a:pt x="158964" y="0"/>
                  </a:cubicBezTo>
                  <a:lnTo>
                    <a:pt x="7597107" y="0"/>
                  </a:lnTo>
                  <a:cubicBezTo>
                    <a:pt x="7684900" y="0"/>
                    <a:pt x="7756071" y="71171"/>
                    <a:pt x="7756071" y="158964"/>
                  </a:cubicBezTo>
                  <a:lnTo>
                    <a:pt x="7756071" y="1430674"/>
                  </a:lnTo>
                  <a:cubicBezTo>
                    <a:pt x="7756071" y="1518467"/>
                    <a:pt x="7684900" y="1589638"/>
                    <a:pt x="7597107" y="1589638"/>
                  </a:cubicBezTo>
                  <a:lnTo>
                    <a:pt x="158964" y="1589638"/>
                  </a:lnTo>
                  <a:cubicBezTo>
                    <a:pt x="71171" y="1589638"/>
                    <a:pt x="0" y="1518467"/>
                    <a:pt x="0" y="1430674"/>
                  </a:cubicBezTo>
                  <a:lnTo>
                    <a:pt x="0" y="158964"/>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44891" tIns="64770" rIns="64771"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bg1"/>
                  </a:solidFill>
                </a:rPr>
                <a:t>Matching Readers to Text:  </a:t>
              </a:r>
              <a:r>
                <a:rPr lang="en-US" sz="1700" kern="1200" dirty="0" smtClean="0">
                  <a:solidFill>
                    <a:schemeClr val="bg1"/>
                  </a:solidFill>
                </a:rPr>
                <a:t>Reader variables (such as motivation, knowledge, and experiences) and task variables (such as purpose and the complexity. Generated by the task assigned and the questions posed) </a:t>
              </a:r>
            </a:p>
          </p:txBody>
        </p:sp>
      </p:grpSp>
      <p:pic>
        <p:nvPicPr>
          <p:cNvPr id="7" name="Picture 2"/>
          <p:cNvPicPr>
            <a:picLocks noChangeAspect="1" noChangeArrowheads="1"/>
          </p:cNvPicPr>
          <p:nvPr/>
        </p:nvPicPr>
        <p:blipFill>
          <a:blip r:embed="rId3" cstate="print">
            <a:lum contrast="-20000"/>
          </a:blip>
          <a:srcRect/>
          <a:stretch>
            <a:fillRect/>
          </a:stretch>
        </p:blipFill>
        <p:spPr bwMode="auto">
          <a:xfrm>
            <a:off x="6553199" y="0"/>
            <a:ext cx="2194560" cy="1796453"/>
          </a:xfrm>
          <a:prstGeom prst="rect">
            <a:avLst/>
          </a:prstGeom>
          <a:noFill/>
          <a:ln w="9525">
            <a:noFill/>
            <a:miter lim="800000"/>
            <a:headEnd/>
            <a:tailEnd/>
          </a:ln>
        </p:spPr>
      </p:pic>
      <p:sp>
        <p:nvSpPr>
          <p:cNvPr id="19" name="Oval 18"/>
          <p:cNvSpPr/>
          <p:nvPr/>
        </p:nvSpPr>
        <p:spPr>
          <a:xfrm>
            <a:off x="381000" y="1947897"/>
            <a:ext cx="1143000" cy="1178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t>1</a:t>
            </a:r>
            <a:endParaRPr lang="en-US" sz="6600" dirty="0"/>
          </a:p>
        </p:txBody>
      </p:sp>
      <p:sp>
        <p:nvSpPr>
          <p:cNvPr id="24" name="Oval 23"/>
          <p:cNvSpPr/>
          <p:nvPr/>
        </p:nvSpPr>
        <p:spPr>
          <a:xfrm>
            <a:off x="381000" y="3482776"/>
            <a:ext cx="1143000" cy="1178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2</a:t>
            </a:r>
            <a:endParaRPr lang="en-US" sz="6000" dirty="0"/>
          </a:p>
        </p:txBody>
      </p:sp>
      <p:sp>
        <p:nvSpPr>
          <p:cNvPr id="25" name="Oval 24"/>
          <p:cNvSpPr/>
          <p:nvPr/>
        </p:nvSpPr>
        <p:spPr>
          <a:xfrm>
            <a:off x="381000" y="4953001"/>
            <a:ext cx="1143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3</a:t>
            </a:r>
            <a:endParaRPr lang="en-US" sz="5400" dirty="0"/>
          </a:p>
        </p:txBody>
      </p:sp>
    </p:spTree>
    <p:extLst>
      <p:ext uri="{BB962C8B-B14F-4D97-AF65-F5344CB8AC3E}">
        <p14:creationId xmlns="" xmlns:p14="http://schemas.microsoft.com/office/powerpoint/2010/main" val="2778394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for Text Complexity</a:t>
            </a:r>
            <a:endParaRPr lang="en-US" dirty="0"/>
          </a:p>
        </p:txBody>
      </p:sp>
      <p:sp>
        <p:nvSpPr>
          <p:cNvPr id="4" name="TextBox 3"/>
          <p:cNvSpPr txBox="1"/>
          <p:nvPr/>
        </p:nvSpPr>
        <p:spPr>
          <a:xfrm>
            <a:off x="1600200" y="1981200"/>
            <a:ext cx="5257800" cy="369332"/>
          </a:xfrm>
          <a:prstGeom prst="rect">
            <a:avLst/>
          </a:prstGeom>
          <a:noFill/>
        </p:spPr>
        <p:txBody>
          <a:bodyPr wrap="square" rtlCol="0">
            <a:spAutoFit/>
          </a:bodyPr>
          <a:lstStyle/>
          <a:p>
            <a:r>
              <a:rPr lang="en-US" dirty="0" smtClean="0">
                <a:hlinkClick r:id="rId3"/>
              </a:rPr>
              <a:t>Text Complexity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7525" y="1416050"/>
            <a:ext cx="3597275" cy="609600"/>
          </a:xfrm>
        </p:spPr>
        <p:txBody>
          <a:bodyPr/>
          <a:lstStyle/>
          <a:p>
            <a:pPr>
              <a:buNone/>
              <a:defRPr/>
            </a:pPr>
            <a:r>
              <a:rPr lang="en-US" sz="2400" b="0" dirty="0" smtClean="0">
                <a:solidFill>
                  <a:schemeClr val="tx1"/>
                </a:solidFill>
                <a:ea typeface="Geneva" pitchFamily="-108" charset="-128"/>
              </a:rPr>
              <a:t>	 </a:t>
            </a:r>
            <a:r>
              <a:rPr lang="en-US" sz="2000" dirty="0" smtClean="0">
                <a:solidFill>
                  <a:srgbClr val="0070C0"/>
                </a:solidFill>
                <a:ea typeface="Geneva" pitchFamily="-108" charset="-128"/>
              </a:rPr>
              <a:t>A Four-step Process:</a:t>
            </a:r>
          </a:p>
          <a:p>
            <a:pPr marL="0" indent="0">
              <a:defRPr/>
            </a:pPr>
            <a:endParaRPr lang="en-US" sz="2000" b="0" dirty="0">
              <a:solidFill>
                <a:schemeClr val="tx1"/>
              </a:solidFill>
              <a:ea typeface="Geneva" pitchFamily="-108" charset="-128"/>
            </a:endParaRPr>
          </a:p>
        </p:txBody>
      </p:sp>
      <p:sp>
        <p:nvSpPr>
          <p:cNvPr id="41986" name="Title 2"/>
          <p:cNvSpPr>
            <a:spLocks noGrp="1"/>
          </p:cNvSpPr>
          <p:nvPr>
            <p:ph type="title"/>
          </p:nvPr>
        </p:nvSpPr>
        <p:spPr>
          <a:xfrm>
            <a:off x="304800" y="609600"/>
            <a:ext cx="7848600" cy="676275"/>
          </a:xfrm>
        </p:spPr>
        <p:txBody>
          <a:bodyPr/>
          <a:lstStyle/>
          <a:p>
            <a:r>
              <a:rPr lang="en-US" b="1" dirty="0" smtClean="0">
                <a:ea typeface="ＭＳ Ｐゴシック" pitchFamily="-84" charset="-128"/>
                <a:cs typeface="Geneva" pitchFamily="-84" charset="0"/>
              </a:rPr>
              <a:t>	Determining Text Complexity</a:t>
            </a:r>
          </a:p>
        </p:txBody>
      </p:sp>
      <p:sp>
        <p:nvSpPr>
          <p:cNvPr id="41987" name="Slide Number Placeholder 3"/>
          <p:cNvSpPr>
            <a:spLocks noGrp="1"/>
          </p:cNvSpPr>
          <p:nvPr>
            <p:ph type="sldNum" sz="quarter" idx="10"/>
          </p:nvPr>
        </p:nvSpPr>
        <p:spPr bwMode="auto">
          <a:noFill/>
          <a:ln>
            <a:miter lim="800000"/>
            <a:headEnd/>
            <a:tailEnd/>
          </a:ln>
        </p:spPr>
        <p:txBody>
          <a:bodyPr/>
          <a:lstStyle/>
          <a:p>
            <a:fld id="{52B846E2-3B02-4EF1-818B-038F3637F835}" type="slidenum">
              <a:rPr lang="en-US"/>
              <a:pPr/>
              <a:t>12</a:t>
            </a:fld>
            <a:endParaRPr lang="en-US"/>
          </a:p>
        </p:txBody>
      </p:sp>
      <p:pic>
        <p:nvPicPr>
          <p:cNvPr id="13"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19600" y="2133600"/>
            <a:ext cx="1887537" cy="65246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4"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95800" y="2971800"/>
            <a:ext cx="1854200" cy="14446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72000" y="4572000"/>
            <a:ext cx="1639887" cy="170656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3" name="Content Placeholder 1"/>
          <p:cNvSpPr txBox="1">
            <a:spLocks/>
          </p:cNvSpPr>
          <p:nvPr/>
        </p:nvSpPr>
        <p:spPr bwMode="auto">
          <a:xfrm>
            <a:off x="457200" y="4946650"/>
            <a:ext cx="4078288" cy="854075"/>
          </a:xfrm>
          <a:prstGeom prst="rect">
            <a:avLst/>
          </a:prstGeom>
          <a:noFill/>
          <a:ln w="9525">
            <a:noFill/>
            <a:miter lim="800000"/>
            <a:headEnd/>
            <a:tailEnd/>
          </a:ln>
        </p:spPr>
        <p:txBody>
          <a:bodyPr/>
          <a:lstStyle/>
          <a:p>
            <a:pPr marL="457200" indent="-457200" eaLnBrk="0" hangingPunct="0">
              <a:spcBef>
                <a:spcPct val="90000"/>
              </a:spcBef>
              <a:spcAft>
                <a:spcPts val="600"/>
              </a:spcAft>
              <a:buFont typeface="Arial" pitchFamily="34" charset="0"/>
              <a:buAutoNum type="arabicPeriod" startAt="4"/>
            </a:pPr>
            <a:r>
              <a:rPr lang="en-US" sz="2000" dirty="0"/>
              <a:t>Recommend placement in the appropriate text complexity band.</a:t>
            </a:r>
          </a:p>
        </p:txBody>
      </p:sp>
      <p:sp>
        <p:nvSpPr>
          <p:cNvPr id="24" name="Content Placeholder 1"/>
          <p:cNvSpPr txBox="1">
            <a:spLocks/>
          </p:cNvSpPr>
          <p:nvPr/>
        </p:nvSpPr>
        <p:spPr bwMode="auto">
          <a:xfrm>
            <a:off x="457200" y="3948113"/>
            <a:ext cx="4078288" cy="847725"/>
          </a:xfrm>
          <a:prstGeom prst="rect">
            <a:avLst/>
          </a:prstGeom>
          <a:noFill/>
          <a:ln w="9525">
            <a:noFill/>
            <a:miter lim="800000"/>
            <a:headEnd/>
            <a:tailEnd/>
          </a:ln>
        </p:spPr>
        <p:txBody>
          <a:bodyPr/>
          <a:lstStyle/>
          <a:p>
            <a:pPr marL="457200" indent="-457200" eaLnBrk="0" hangingPunct="0">
              <a:spcBef>
                <a:spcPct val="90000"/>
              </a:spcBef>
              <a:spcAft>
                <a:spcPts val="600"/>
              </a:spcAft>
              <a:buFont typeface="Arial" pitchFamily="34" charset="0"/>
              <a:buAutoNum type="arabicPeriod" startAt="3"/>
            </a:pPr>
            <a:r>
              <a:rPr lang="en-US" sz="2000" dirty="0"/>
              <a:t>Reflect upon the reader and task considerations</a:t>
            </a:r>
            <a:r>
              <a:rPr lang="en-US" sz="2400" dirty="0"/>
              <a:t>.</a:t>
            </a:r>
          </a:p>
        </p:txBody>
      </p:sp>
      <p:sp>
        <p:nvSpPr>
          <p:cNvPr id="25" name="Content Placeholder 1"/>
          <p:cNvSpPr txBox="1">
            <a:spLocks/>
          </p:cNvSpPr>
          <p:nvPr/>
        </p:nvSpPr>
        <p:spPr bwMode="auto">
          <a:xfrm>
            <a:off x="457199" y="3051175"/>
            <a:ext cx="4124325" cy="896938"/>
          </a:xfrm>
          <a:prstGeom prst="rect">
            <a:avLst/>
          </a:prstGeom>
          <a:noFill/>
          <a:ln w="9525">
            <a:noFill/>
            <a:miter lim="800000"/>
            <a:headEnd/>
            <a:tailEnd/>
          </a:ln>
        </p:spPr>
        <p:txBody>
          <a:bodyPr/>
          <a:lstStyle/>
          <a:p>
            <a:pPr marL="457200" indent="-457200" eaLnBrk="0" hangingPunct="0">
              <a:spcBef>
                <a:spcPct val="90000"/>
              </a:spcBef>
              <a:spcAft>
                <a:spcPts val="600"/>
              </a:spcAft>
              <a:buFont typeface="Arial" pitchFamily="34" charset="0"/>
              <a:buAutoNum type="arabicPeriod" startAt="2"/>
            </a:pPr>
            <a:r>
              <a:rPr lang="en-US" sz="2000" dirty="0"/>
              <a:t>Analyze the qualitative measures of the text.</a:t>
            </a:r>
          </a:p>
        </p:txBody>
      </p:sp>
      <p:sp>
        <p:nvSpPr>
          <p:cNvPr id="26" name="Content Placeholder 1"/>
          <p:cNvSpPr txBox="1">
            <a:spLocks/>
          </p:cNvSpPr>
          <p:nvPr/>
        </p:nvSpPr>
        <p:spPr bwMode="auto">
          <a:xfrm>
            <a:off x="457200" y="2087563"/>
            <a:ext cx="4114800" cy="919162"/>
          </a:xfrm>
          <a:prstGeom prst="rect">
            <a:avLst/>
          </a:prstGeom>
          <a:noFill/>
          <a:ln w="9525">
            <a:noFill/>
            <a:miter lim="800000"/>
            <a:headEnd/>
            <a:tailEnd/>
          </a:ln>
        </p:spPr>
        <p:txBody>
          <a:bodyPr/>
          <a:lstStyle/>
          <a:p>
            <a:pPr marL="457200" indent="-457200" eaLnBrk="0" hangingPunct="0">
              <a:spcBef>
                <a:spcPct val="90000"/>
              </a:spcBef>
              <a:spcAft>
                <a:spcPts val="600"/>
              </a:spcAft>
              <a:buFont typeface="Arial" pitchFamily="34" charset="0"/>
              <a:buAutoNum type="arabicPeriod"/>
            </a:pPr>
            <a:r>
              <a:rPr lang="en-US" sz="2000"/>
              <a:t>Determine the quantitative measures of the text.</a:t>
            </a:r>
          </a:p>
        </p:txBody>
      </p:sp>
      <p:pic>
        <p:nvPicPr>
          <p:cNvPr id="18" name="Picture 2"/>
          <p:cNvPicPr>
            <a:picLocks noChangeAspect="1" noChangeArrowheads="1"/>
          </p:cNvPicPr>
          <p:nvPr/>
        </p:nvPicPr>
        <p:blipFill>
          <a:blip r:embed="rId6" cstate="print">
            <a:lum contrast="-20000"/>
          </a:blip>
          <a:srcRect/>
          <a:stretch>
            <a:fillRect/>
          </a:stretch>
        </p:blipFill>
        <p:spPr bwMode="auto">
          <a:xfrm>
            <a:off x="6553200" y="1447800"/>
            <a:ext cx="2194560" cy="1796453"/>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1600" y="381000"/>
            <a:ext cx="6477000" cy="369332"/>
          </a:xfrm>
          <a:prstGeom prst="rect">
            <a:avLst/>
          </a:prstGeom>
          <a:noFill/>
        </p:spPr>
        <p:txBody>
          <a:bodyPr wrap="square" rtlCol="0">
            <a:spAutoFit/>
          </a:bodyPr>
          <a:lstStyle/>
          <a:p>
            <a:endParaRPr lang="en-US" dirty="0"/>
          </a:p>
        </p:txBody>
      </p:sp>
      <p:sp>
        <p:nvSpPr>
          <p:cNvPr id="8" name="Rectangle 2"/>
          <p:cNvSpPr txBox="1">
            <a:spLocks noChangeArrowheads="1"/>
          </p:cNvSpPr>
          <p:nvPr/>
        </p:nvSpPr>
        <p:spPr>
          <a:xfrm>
            <a:off x="0" y="0"/>
            <a:ext cx="9144000" cy="838200"/>
          </a:xfrm>
          <a:prstGeom prst="rect">
            <a:avLst/>
          </a:prstGeom>
          <a:solidFill>
            <a:srgbClr val="BAB995"/>
          </a:solidFill>
          <a:ln w="38100">
            <a:solidFill>
              <a:schemeClr val="bg2"/>
            </a:solidFill>
          </a:ln>
        </p:spPr>
        <p:txBody>
          <a:bodyPr vert="horz" lIns="91440" tIns="45720" rIns="91440" bIns="45720" rtlCol="0" anchor="ctr">
            <a:normAutofit fontScale="97500"/>
          </a:bodyPr>
          <a:lstStyle/>
          <a:p>
            <a:pPr>
              <a:defRPr/>
            </a:pPr>
            <a:r>
              <a:rPr lang="en-US" sz="3600" dirty="0" smtClean="0">
                <a:solidFill>
                  <a:srgbClr val="6E0000"/>
                </a:solidFill>
                <a:latin typeface="Cambria"/>
                <a:cs typeface="Cambria"/>
              </a:rPr>
              <a:t>Step 1: Quantitative Measures</a:t>
            </a:r>
            <a:endParaRPr lang="en-US" sz="3600" dirty="0">
              <a:solidFill>
                <a:srgbClr val="6E0000"/>
              </a:solidFill>
              <a:latin typeface="Cambria"/>
              <a:cs typeface="Cambria"/>
            </a:endParaRPr>
          </a:p>
        </p:txBody>
      </p:sp>
      <p:sp>
        <p:nvSpPr>
          <p:cNvPr id="3" name="TextBox 2"/>
          <p:cNvSpPr txBox="1"/>
          <p:nvPr/>
        </p:nvSpPr>
        <p:spPr>
          <a:xfrm>
            <a:off x="3886200" y="1752600"/>
            <a:ext cx="3429000" cy="3754874"/>
          </a:xfrm>
          <a:prstGeom prst="rect">
            <a:avLst/>
          </a:prstGeom>
          <a:noFill/>
        </p:spPr>
        <p:txBody>
          <a:bodyPr wrap="square" rtlCol="0">
            <a:spAutoFit/>
          </a:bodyPr>
          <a:lstStyle/>
          <a:p>
            <a:r>
              <a:rPr lang="en-US" sz="2000" dirty="0" smtClean="0"/>
              <a:t> </a:t>
            </a:r>
          </a:p>
          <a:p>
            <a:r>
              <a:rPr lang="en-US" sz="2000" dirty="0" smtClean="0"/>
              <a:t>Measures </a:t>
            </a:r>
            <a:r>
              <a:rPr lang="en-US" sz="2000" dirty="0"/>
              <a:t>such as:</a:t>
            </a:r>
          </a:p>
          <a:p>
            <a:pPr marL="742950" lvl="1" indent="-285750">
              <a:buFont typeface="Arial" pitchFamily="34" charset="0"/>
              <a:buChar char="•"/>
            </a:pPr>
            <a:r>
              <a:rPr lang="en-US" sz="2000" dirty="0"/>
              <a:t>Word </a:t>
            </a:r>
            <a:r>
              <a:rPr lang="en-US" sz="2000" dirty="0" smtClean="0"/>
              <a:t>length (syllables)</a:t>
            </a:r>
            <a:endParaRPr lang="en-US" sz="2000" dirty="0"/>
          </a:p>
          <a:p>
            <a:pPr marL="742950" lvl="1" indent="-285750">
              <a:buFont typeface="Arial" pitchFamily="34" charset="0"/>
              <a:buChar char="•"/>
            </a:pPr>
            <a:r>
              <a:rPr lang="en-US" sz="2000" dirty="0"/>
              <a:t>Word frequency</a:t>
            </a:r>
          </a:p>
          <a:p>
            <a:pPr marL="742950" lvl="1" indent="-285750">
              <a:buFont typeface="Arial" pitchFamily="34" charset="0"/>
              <a:buChar char="•"/>
            </a:pPr>
            <a:r>
              <a:rPr lang="en-US" sz="2000" dirty="0"/>
              <a:t>Word </a:t>
            </a:r>
            <a:r>
              <a:rPr lang="en-US" sz="2000" dirty="0" smtClean="0"/>
              <a:t>difficulty (also frequency of unfamiliar words)</a:t>
            </a:r>
            <a:endParaRPr lang="en-US" sz="2000" dirty="0"/>
          </a:p>
          <a:p>
            <a:pPr marL="742950" lvl="1" indent="-285750">
              <a:buFont typeface="Arial" pitchFamily="34" charset="0"/>
              <a:buChar char="•"/>
            </a:pPr>
            <a:r>
              <a:rPr lang="en-US" sz="2000" dirty="0"/>
              <a:t>Sentence length</a:t>
            </a:r>
          </a:p>
          <a:p>
            <a:pPr marL="742950" lvl="1" indent="-285750">
              <a:buFont typeface="Arial" pitchFamily="34" charset="0"/>
              <a:buChar char="•"/>
            </a:pPr>
            <a:r>
              <a:rPr lang="en-US" sz="2000" dirty="0"/>
              <a:t>Text length</a:t>
            </a:r>
          </a:p>
          <a:p>
            <a:pPr marL="742950" lvl="1" indent="-285750">
              <a:buFont typeface="Arial" pitchFamily="34" charset="0"/>
              <a:buChar char="•"/>
            </a:pPr>
            <a:r>
              <a:rPr lang="en-US" sz="2000" dirty="0"/>
              <a:t>Text cohesion</a:t>
            </a:r>
          </a:p>
          <a:p>
            <a:endParaRPr lang="en-US" dirty="0"/>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6800" y="2819400"/>
            <a:ext cx="3140233" cy="2622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 xmlns:p14="http://schemas.microsoft.com/office/powerpoint/2010/main" val="1197541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6800" y="1066800"/>
            <a:ext cx="7589520" cy="535364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 name="TextBox 5"/>
          <p:cNvSpPr txBox="1"/>
          <p:nvPr/>
        </p:nvSpPr>
        <p:spPr>
          <a:xfrm>
            <a:off x="1371600" y="381000"/>
            <a:ext cx="6477000" cy="369332"/>
          </a:xfrm>
          <a:prstGeom prst="rect">
            <a:avLst/>
          </a:prstGeom>
          <a:noFill/>
        </p:spPr>
        <p:txBody>
          <a:bodyPr wrap="square" rtlCol="0">
            <a:spAutoFit/>
          </a:bodyPr>
          <a:lstStyle/>
          <a:p>
            <a:endParaRPr lang="en-US" dirty="0"/>
          </a:p>
        </p:txBody>
      </p:sp>
      <p:sp>
        <p:nvSpPr>
          <p:cNvPr id="8" name="Rectangle 2"/>
          <p:cNvSpPr txBox="1">
            <a:spLocks noChangeArrowheads="1"/>
          </p:cNvSpPr>
          <p:nvPr/>
        </p:nvSpPr>
        <p:spPr>
          <a:xfrm>
            <a:off x="0" y="152400"/>
            <a:ext cx="9144000" cy="832366"/>
          </a:xfrm>
          <a:prstGeom prst="rect">
            <a:avLst/>
          </a:prstGeom>
          <a:solidFill>
            <a:srgbClr val="BAB995"/>
          </a:solidFill>
          <a:ln w="38100">
            <a:solidFill>
              <a:schemeClr val="bg2"/>
            </a:solidFill>
          </a:ln>
        </p:spPr>
        <p:txBody>
          <a:bodyPr vert="horz" lIns="91440" tIns="45720" rIns="91440" bIns="45720" rtlCol="0" anchor="ctr">
            <a:normAutofit fontScale="97500"/>
          </a:bodyPr>
          <a:lstStyle/>
          <a:p>
            <a:pPr>
              <a:defRPr/>
            </a:pPr>
            <a:r>
              <a:rPr lang="en-US" sz="3600" dirty="0" smtClean="0">
                <a:solidFill>
                  <a:srgbClr val="6E0000"/>
                </a:solidFill>
                <a:latin typeface="Cambria"/>
                <a:cs typeface="Cambria"/>
              </a:rPr>
              <a:t>Step 1: Quantitative Measures</a:t>
            </a:r>
            <a:endParaRPr lang="en-US" sz="3600" dirty="0">
              <a:solidFill>
                <a:srgbClr val="6E0000"/>
              </a:solidFill>
              <a:latin typeface="Cambria"/>
              <a:cs typeface="Cambria"/>
            </a:endParaRPr>
          </a:p>
        </p:txBody>
      </p:sp>
    </p:spTree>
    <p:extLst>
      <p:ext uri="{BB962C8B-B14F-4D97-AF65-F5344CB8AC3E}">
        <p14:creationId xmlns="" xmlns:p14="http://schemas.microsoft.com/office/powerpoint/2010/main" val="1555630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0" y="152400"/>
            <a:ext cx="9144000" cy="990600"/>
          </a:xfrm>
          <a:solidFill>
            <a:srgbClr val="BAB995"/>
          </a:solidFill>
        </p:spPr>
        <p:txBody>
          <a:bodyPr>
            <a:normAutofit/>
          </a:bodyPr>
          <a:lstStyle/>
          <a:p>
            <a:r>
              <a:rPr lang="en-US" dirty="0" smtClean="0">
                <a:solidFill>
                  <a:srgbClr val="6E0000"/>
                </a:solidFill>
                <a:latin typeface="Cambria"/>
                <a:cs typeface="Cambria"/>
              </a:rPr>
              <a:t>Step 1: Quantitative Measures</a:t>
            </a:r>
            <a:endParaRPr lang="en-US" b="1" dirty="0" smtClean="0">
              <a:solidFill>
                <a:srgbClr val="B42508"/>
              </a:solidFill>
              <a:ea typeface="ＭＳ Ｐゴシック" pitchFamily="-84" charset="-128"/>
              <a:cs typeface="Geneva" pitchFamily="-84" charset="0"/>
            </a:endParaRPr>
          </a:p>
        </p:txBody>
      </p:sp>
      <p:pic>
        <p:nvPicPr>
          <p:cNvPr id="9"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143000"/>
            <a:ext cx="5094512" cy="356616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4275" name="Slide Number Placeholder 3"/>
          <p:cNvSpPr>
            <a:spLocks noGrp="1"/>
          </p:cNvSpPr>
          <p:nvPr>
            <p:ph type="sldNum" sz="quarter" idx="12"/>
          </p:nvPr>
        </p:nvSpPr>
        <p:spPr bwMode="auto">
          <a:noFill/>
          <a:ln>
            <a:miter lim="800000"/>
            <a:headEnd/>
            <a:tailEnd/>
          </a:ln>
        </p:spPr>
        <p:txBody>
          <a:bodyPr/>
          <a:lstStyle/>
          <a:p>
            <a:fld id="{5326BB0C-841F-41F8-9C32-90A5F8F527AA}" type="slidenum">
              <a:rPr lang="en-US"/>
              <a:pPr/>
              <a:t>15</a:t>
            </a:fld>
            <a:endParaRPr lang="en-US"/>
          </a:p>
        </p:txBody>
      </p:sp>
      <p:pic>
        <p:nvPicPr>
          <p:cNvPr id="3891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48400" y="1905000"/>
            <a:ext cx="1119188" cy="93345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7" name="Down Arrow 6"/>
          <p:cNvSpPr/>
          <p:nvPr/>
        </p:nvSpPr>
        <p:spPr>
          <a:xfrm rot="3711115">
            <a:off x="6705289" y="4809310"/>
            <a:ext cx="685800" cy="928687"/>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p:cNvSpPr>
            <a:spLocks noChangeArrowheads="1"/>
          </p:cNvSpPr>
          <p:nvPr/>
        </p:nvSpPr>
        <p:spPr bwMode="auto">
          <a:xfrm>
            <a:off x="5161871" y="5562600"/>
            <a:ext cx="1147762" cy="381000"/>
          </a:xfrm>
          <a:prstGeom prst="ellipse">
            <a:avLst/>
          </a:prstGeom>
          <a:noFill/>
          <a:ln w="50800">
            <a:solidFill>
              <a:srgbClr val="FF0000"/>
            </a:solidFill>
            <a:round/>
            <a:headEnd/>
            <a:tailEnd/>
          </a:ln>
        </p:spPr>
        <p:txBody>
          <a:bodyPr wrap="none" anchor="ctr"/>
          <a:lstStyle/>
          <a:p>
            <a:pPr algn="ctr"/>
            <a:endParaRPr lang="en-US"/>
          </a:p>
        </p:txBody>
      </p:sp>
      <p:pic>
        <p:nvPicPr>
          <p:cNvPr id="38918" name="Picture 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10000" y="3352800"/>
            <a:ext cx="4844376" cy="320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 xmlns:p14="http://schemas.microsoft.com/office/powerpoint/2010/main" val="3055731954"/>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914400" y="762000"/>
            <a:ext cx="7680960" cy="5962849"/>
          </a:xfrm>
          <a:prstGeom prst="rect">
            <a:avLst/>
          </a:prstGeom>
          <a:noFill/>
          <a:ln>
            <a:noFill/>
          </a:ln>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 name="Rectangle 2"/>
          <p:cNvSpPr txBox="1">
            <a:spLocks noChangeArrowheads="1"/>
          </p:cNvSpPr>
          <p:nvPr/>
        </p:nvSpPr>
        <p:spPr>
          <a:xfrm>
            <a:off x="152400" y="152400"/>
            <a:ext cx="8991600" cy="609600"/>
          </a:xfrm>
          <a:prstGeom prst="rect">
            <a:avLst/>
          </a:prstGeom>
          <a:solidFill>
            <a:srgbClr val="BAB995"/>
          </a:solidFill>
          <a:ln w="38100">
            <a:solidFill>
              <a:schemeClr val="bg2"/>
            </a:solidFill>
          </a:ln>
        </p:spPr>
        <p:txBody>
          <a:bodyPr vert="horz" lIns="91440" tIns="45720" rIns="91440" bIns="45720" rtlCol="0" anchor="ctr">
            <a:normAutofit fontScale="97500" lnSpcReduction="10000"/>
          </a:bodyPr>
          <a:lstStyle/>
          <a:p>
            <a:pPr>
              <a:defRPr/>
            </a:pPr>
            <a:r>
              <a:rPr lang="en-US" sz="3600" dirty="0" smtClean="0">
                <a:solidFill>
                  <a:srgbClr val="6E0000"/>
                </a:solidFill>
                <a:latin typeface="Cambria"/>
                <a:cs typeface="Cambria"/>
              </a:rPr>
              <a:t>Step 2: Qualitative Measures</a:t>
            </a:r>
            <a:endParaRPr lang="en-US" sz="3600" dirty="0">
              <a:solidFill>
                <a:srgbClr val="6E0000"/>
              </a:solidFill>
              <a:latin typeface="Cambria"/>
              <a:cs typeface="Cambria"/>
            </a:endParaRPr>
          </a:p>
        </p:txBody>
      </p:sp>
    </p:spTree>
    <p:extLst>
      <p:ext uri="{BB962C8B-B14F-4D97-AF65-F5344CB8AC3E}">
        <p14:creationId xmlns="" xmlns:p14="http://schemas.microsoft.com/office/powerpoint/2010/main" val="2960987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914400" y="914400"/>
            <a:ext cx="7706400" cy="5943600"/>
          </a:xfrm>
          <a:prstGeom prst="rect">
            <a:avLst/>
          </a:prstGeom>
          <a:noFill/>
          <a:ln>
            <a:noFill/>
          </a:ln>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 name="Rectangle 2"/>
          <p:cNvSpPr txBox="1">
            <a:spLocks noChangeArrowheads="1"/>
          </p:cNvSpPr>
          <p:nvPr/>
        </p:nvSpPr>
        <p:spPr>
          <a:xfrm>
            <a:off x="152400" y="152400"/>
            <a:ext cx="8991600" cy="685800"/>
          </a:xfrm>
          <a:prstGeom prst="rect">
            <a:avLst/>
          </a:prstGeom>
          <a:solidFill>
            <a:srgbClr val="BAB995"/>
          </a:solidFill>
          <a:ln w="38100">
            <a:solidFill>
              <a:schemeClr val="bg2"/>
            </a:solidFill>
          </a:ln>
        </p:spPr>
        <p:txBody>
          <a:bodyPr vert="horz" lIns="91440" tIns="45720" rIns="91440" bIns="45720" rtlCol="0" anchor="ctr">
            <a:normAutofit fontScale="97500"/>
          </a:bodyPr>
          <a:lstStyle/>
          <a:p>
            <a:pPr>
              <a:defRPr/>
            </a:pPr>
            <a:r>
              <a:rPr lang="en-US" sz="3600" dirty="0" smtClean="0">
                <a:solidFill>
                  <a:srgbClr val="6E0000"/>
                </a:solidFill>
                <a:latin typeface="Cambria"/>
                <a:cs typeface="Cambria"/>
              </a:rPr>
              <a:t>Step 2: Qualitative Measures</a:t>
            </a:r>
            <a:endParaRPr lang="en-US" sz="3600" dirty="0">
              <a:solidFill>
                <a:srgbClr val="6E0000"/>
              </a:solidFill>
              <a:latin typeface="Cambria"/>
              <a:cs typeface="Cambria"/>
            </a:endParaRPr>
          </a:p>
        </p:txBody>
      </p:sp>
    </p:spTree>
    <p:extLst>
      <p:ext uri="{BB962C8B-B14F-4D97-AF65-F5344CB8AC3E}">
        <p14:creationId xmlns="" xmlns:p14="http://schemas.microsoft.com/office/powerpoint/2010/main" val="3245670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a:xfrm>
            <a:off x="152400" y="152400"/>
            <a:ext cx="8839200" cy="990666"/>
          </a:xfrm>
          <a:prstGeom prst="rect">
            <a:avLst/>
          </a:prstGeom>
          <a:solidFill>
            <a:srgbClr val="BAB995"/>
          </a:solidFill>
          <a:ln w="38100">
            <a:solidFill>
              <a:schemeClr val="bg2"/>
            </a:solidFill>
          </a:ln>
        </p:spPr>
        <p:txBody>
          <a:bodyPr vert="horz" lIns="91440" tIns="45720" rIns="91440" bIns="45720" rtlCol="0" anchor="ctr">
            <a:normAutofit fontScale="97500"/>
          </a:bodyPr>
          <a:lstStyle/>
          <a:p>
            <a:pPr>
              <a:defRPr/>
            </a:pPr>
            <a:r>
              <a:rPr lang="en-US" sz="3600" dirty="0" smtClean="0">
                <a:solidFill>
                  <a:srgbClr val="6E0000"/>
                </a:solidFill>
                <a:latin typeface="Cambria"/>
                <a:cs typeface="Cambria"/>
              </a:rPr>
              <a:t>Step 2: Qualitative Measures</a:t>
            </a:r>
            <a:endParaRPr lang="en-US" sz="3600" dirty="0">
              <a:solidFill>
                <a:srgbClr val="6E0000"/>
              </a:solidFill>
              <a:latin typeface="Cambria"/>
              <a:cs typeface="Cambria"/>
            </a:endParaRPr>
          </a:p>
        </p:txBody>
      </p:sp>
      <p:pic>
        <p:nvPicPr>
          <p:cNvPr id="12" name="Picture 2" descr="Mockingbirdfirst.JPG">
            <a:hlinkClick r:id="rId3"/>
          </p:cNvPr>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33400" y="2024063"/>
            <a:ext cx="1314633" cy="1938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1"/>
          <p:cNvSpPr txBox="1">
            <a:spLocks noChangeArrowheads="1"/>
          </p:cNvSpPr>
          <p:nvPr/>
        </p:nvSpPr>
        <p:spPr bwMode="auto">
          <a:xfrm>
            <a:off x="2019300" y="2212976"/>
            <a:ext cx="25527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dirty="0" err="1">
                <a:latin typeface="Cambria"/>
                <a:cs typeface="Cambria"/>
              </a:rPr>
              <a:t>Lexile</a:t>
            </a:r>
            <a:r>
              <a:rPr lang="en-US" sz="2000" dirty="0">
                <a:latin typeface="Cambria"/>
                <a:cs typeface="Cambria"/>
              </a:rPr>
              <a:t> Text Measure: </a:t>
            </a:r>
          </a:p>
        </p:txBody>
      </p:sp>
      <p:sp>
        <p:nvSpPr>
          <p:cNvPr id="14" name="TextBox 2"/>
          <p:cNvSpPr txBox="1">
            <a:spLocks noChangeArrowheads="1"/>
          </p:cNvSpPr>
          <p:nvPr/>
        </p:nvSpPr>
        <p:spPr bwMode="auto">
          <a:xfrm>
            <a:off x="2046288" y="3227388"/>
            <a:ext cx="229743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dirty="0">
                <a:latin typeface="Cambria"/>
                <a:cs typeface="Cambria"/>
              </a:rPr>
              <a:t>ATOS Book Level:</a:t>
            </a:r>
          </a:p>
        </p:txBody>
      </p:sp>
      <p:sp>
        <p:nvSpPr>
          <p:cNvPr id="15" name="TextBox 3"/>
          <p:cNvSpPr txBox="1">
            <a:spLocks noChangeArrowheads="1"/>
          </p:cNvSpPr>
          <p:nvPr/>
        </p:nvSpPr>
        <p:spPr bwMode="auto">
          <a:xfrm>
            <a:off x="4572000" y="2233553"/>
            <a:ext cx="1295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dirty="0">
                <a:solidFill>
                  <a:srgbClr val="C00000"/>
                </a:solidFill>
                <a:latin typeface="Cambria"/>
                <a:cs typeface="Cambria"/>
              </a:rPr>
              <a:t>870L</a:t>
            </a:r>
          </a:p>
        </p:txBody>
      </p:sp>
      <p:sp>
        <p:nvSpPr>
          <p:cNvPr id="16" name="TextBox 9"/>
          <p:cNvSpPr txBox="1">
            <a:spLocks noChangeArrowheads="1"/>
          </p:cNvSpPr>
          <p:nvPr/>
        </p:nvSpPr>
        <p:spPr bwMode="auto">
          <a:xfrm>
            <a:off x="4572000" y="3224153"/>
            <a:ext cx="1295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dirty="0">
                <a:solidFill>
                  <a:srgbClr val="C00000"/>
                </a:solidFill>
                <a:latin typeface="Cambria"/>
                <a:cs typeface="Cambria"/>
              </a:rPr>
              <a:t>5.6</a:t>
            </a:r>
          </a:p>
        </p:txBody>
      </p:sp>
      <p:pic>
        <p:nvPicPr>
          <p:cNvPr id="17" name="Picture 16"/>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5334000" y="1143000"/>
            <a:ext cx="3308869" cy="237744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Oval 17"/>
          <p:cNvSpPr>
            <a:spLocks noChangeArrowheads="1"/>
          </p:cNvSpPr>
          <p:nvPr/>
        </p:nvSpPr>
        <p:spPr bwMode="auto">
          <a:xfrm>
            <a:off x="5410200" y="2514600"/>
            <a:ext cx="3124200" cy="304800"/>
          </a:xfrm>
          <a:prstGeom prst="ellipse">
            <a:avLst/>
          </a:prstGeom>
          <a:noFill/>
          <a:ln w="50800" algn="ctr">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p>
        </p:txBody>
      </p:sp>
      <p:pic>
        <p:nvPicPr>
          <p:cNvPr id="19" name="Picture 18"/>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3429000" y="4572000"/>
            <a:ext cx="2633662" cy="18923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Oval 19"/>
          <p:cNvSpPr>
            <a:spLocks noChangeArrowheads="1"/>
          </p:cNvSpPr>
          <p:nvPr/>
        </p:nvSpPr>
        <p:spPr bwMode="auto">
          <a:xfrm>
            <a:off x="3592512" y="5822950"/>
            <a:ext cx="2325688" cy="209550"/>
          </a:xfrm>
          <a:prstGeom prst="ellipse">
            <a:avLst/>
          </a:prstGeom>
          <a:noFill/>
          <a:ln w="50800" algn="ctr">
            <a:solidFill>
              <a:srgbClr val="00B05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p>
        </p:txBody>
      </p:sp>
      <p:sp>
        <p:nvSpPr>
          <p:cNvPr id="50190" name="TextBox 1"/>
          <p:cNvSpPr txBox="1">
            <a:spLocks noChangeArrowheads="1"/>
          </p:cNvSpPr>
          <p:nvPr/>
        </p:nvSpPr>
        <p:spPr bwMode="auto">
          <a:xfrm>
            <a:off x="457200" y="1295400"/>
            <a:ext cx="51816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dirty="0">
                <a:latin typeface="Cambria"/>
                <a:cs typeface="Cambria"/>
              </a:rPr>
              <a:t>From examining the quantitative measures, we knew</a:t>
            </a:r>
            <a:r>
              <a:rPr lang="en-US" sz="2000" dirty="0">
                <a:latin typeface="Cambria"/>
                <a:cs typeface="Cambria"/>
              </a:rPr>
              <a:t>:</a:t>
            </a:r>
          </a:p>
        </p:txBody>
      </p:sp>
      <p:sp>
        <p:nvSpPr>
          <p:cNvPr id="21" name="TextBox 20"/>
          <p:cNvSpPr txBox="1">
            <a:spLocks noChangeArrowheads="1"/>
          </p:cNvSpPr>
          <p:nvPr/>
        </p:nvSpPr>
        <p:spPr bwMode="auto">
          <a:xfrm>
            <a:off x="457200" y="3962400"/>
            <a:ext cx="6477001"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dirty="0">
                <a:solidFill>
                  <a:srgbClr val="660000"/>
                </a:solidFill>
                <a:latin typeface="Cambria"/>
                <a:cs typeface="Cambria"/>
              </a:rPr>
              <a:t>But after reflecting upon the qualitative measures, </a:t>
            </a:r>
            <a:endParaRPr lang="en-US" sz="2000" b="1" dirty="0" smtClean="0">
              <a:solidFill>
                <a:srgbClr val="660000"/>
              </a:solidFill>
              <a:latin typeface="Cambria"/>
              <a:cs typeface="Cambria"/>
            </a:endParaRPr>
          </a:p>
          <a:p>
            <a:pPr eaLnBrk="1" hangingPunct="1"/>
            <a:r>
              <a:rPr lang="en-US" sz="2000" b="1" dirty="0" smtClean="0">
                <a:solidFill>
                  <a:srgbClr val="660000"/>
                </a:solidFill>
                <a:latin typeface="Cambria"/>
                <a:cs typeface="Cambria"/>
              </a:rPr>
              <a:t>we </a:t>
            </a:r>
            <a:r>
              <a:rPr lang="en-US" sz="2000" b="1" dirty="0">
                <a:solidFill>
                  <a:srgbClr val="660000"/>
                </a:solidFill>
                <a:latin typeface="Cambria"/>
                <a:cs typeface="Cambria"/>
              </a:rPr>
              <a:t>believed</a:t>
            </a:r>
            <a:r>
              <a:rPr lang="en-US" sz="2000" dirty="0">
                <a:solidFill>
                  <a:srgbClr val="660000"/>
                </a:solidFill>
                <a:latin typeface="Cambria"/>
                <a:cs typeface="Cambria"/>
              </a:rPr>
              <a:t>:</a:t>
            </a:r>
          </a:p>
        </p:txBody>
      </p:sp>
      <p:pic>
        <p:nvPicPr>
          <p:cNvPr id="25602" name="Picture 2"/>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533400" y="4572000"/>
            <a:ext cx="2506710" cy="1905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 name="Group 26"/>
          <p:cNvGrpSpPr/>
          <p:nvPr/>
        </p:nvGrpSpPr>
        <p:grpSpPr>
          <a:xfrm>
            <a:off x="7239000" y="1"/>
            <a:ext cx="1188562" cy="1234104"/>
            <a:chOff x="838200" y="2377523"/>
            <a:chExt cx="2857499" cy="2808839"/>
          </a:xfrm>
        </p:grpSpPr>
        <p:sp>
          <p:nvSpPr>
            <p:cNvPr id="28" name="Isosceles Triangle 22"/>
            <p:cNvSpPr>
              <a:spLocks noChangeArrowheads="1"/>
            </p:cNvSpPr>
            <p:nvPr/>
          </p:nvSpPr>
          <p:spPr bwMode="auto">
            <a:xfrm rot="7297754">
              <a:off x="410487" y="3463649"/>
              <a:ext cx="2741614" cy="569362"/>
            </a:xfrm>
            <a:prstGeom prst="triangle">
              <a:avLst>
                <a:gd name="adj" fmla="val 50000"/>
              </a:avLst>
            </a:prstGeom>
            <a:solidFill>
              <a:srgbClr val="F4CE03"/>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4CE03"/>
                </a:solidFill>
                <a:effectLst/>
                <a:uLnTx/>
                <a:uFillTx/>
              </a:endParaRPr>
            </a:p>
          </p:txBody>
        </p:sp>
        <p:sp>
          <p:nvSpPr>
            <p:cNvPr id="29" name="TextBox 18"/>
            <p:cNvSpPr txBox="1">
              <a:spLocks noChangeArrowheads="1"/>
            </p:cNvSpPr>
            <p:nvPr/>
          </p:nvSpPr>
          <p:spPr bwMode="auto">
            <a:xfrm rot="18093240">
              <a:off x="1000572" y="3504395"/>
              <a:ext cx="1523119" cy="4439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effectLst/>
                  <a:uLnTx/>
                  <a:uFillTx/>
                  <a:latin typeface="Cambria"/>
                  <a:cs typeface="Cambria"/>
                </a:rPr>
                <a:t>Qualitative</a:t>
              </a:r>
            </a:p>
          </p:txBody>
        </p:sp>
        <p:sp>
          <p:nvSpPr>
            <p:cNvPr id="30" name="Isosceles Triangle 23"/>
            <p:cNvSpPr>
              <a:spLocks noChangeArrowheads="1"/>
            </p:cNvSpPr>
            <p:nvPr/>
          </p:nvSpPr>
          <p:spPr bwMode="auto">
            <a:xfrm rot="14352476" flipH="1">
              <a:off x="1304744" y="3435169"/>
              <a:ext cx="2743431" cy="758956"/>
            </a:xfrm>
            <a:prstGeom prst="triangle">
              <a:avLst>
                <a:gd name="adj" fmla="val 50000"/>
              </a:avLst>
            </a:prstGeom>
            <a:solidFill>
              <a:schemeClr val="bg1">
                <a:lumMod val="85000"/>
              </a:schemeClr>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chemeClr val="bg1">
                    <a:lumMod val="75000"/>
                  </a:schemeClr>
                </a:solidFill>
                <a:effectLst/>
                <a:uLnTx/>
                <a:uFillTx/>
              </a:endParaRPr>
            </a:p>
          </p:txBody>
        </p:sp>
        <p:sp>
          <p:nvSpPr>
            <p:cNvPr id="31" name="TextBox 19"/>
            <p:cNvSpPr txBox="1">
              <a:spLocks noChangeArrowheads="1"/>
            </p:cNvSpPr>
            <p:nvPr/>
          </p:nvSpPr>
          <p:spPr bwMode="auto">
            <a:xfrm rot="3558274">
              <a:off x="2080634" y="3503960"/>
              <a:ext cx="1524128" cy="4439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chemeClr val="bg1">
                      <a:lumMod val="50000"/>
                    </a:schemeClr>
                  </a:solidFill>
                  <a:effectLst/>
                  <a:uLnTx/>
                  <a:uFillTx/>
                  <a:latin typeface="Cambria"/>
                  <a:cs typeface="Cambria"/>
                </a:rPr>
                <a:t>Quantitative</a:t>
              </a:r>
            </a:p>
          </p:txBody>
        </p:sp>
        <p:sp>
          <p:nvSpPr>
            <p:cNvPr id="32" name="Isosceles Triangle 21"/>
            <p:cNvSpPr>
              <a:spLocks noChangeArrowheads="1"/>
            </p:cNvSpPr>
            <p:nvPr/>
          </p:nvSpPr>
          <p:spPr bwMode="auto">
            <a:xfrm>
              <a:off x="838200" y="4110038"/>
              <a:ext cx="2857499" cy="759226"/>
            </a:xfrm>
            <a:prstGeom prst="triangle">
              <a:avLst>
                <a:gd name="adj" fmla="val 50000"/>
              </a:avLst>
            </a:prstGeom>
            <a:solidFill>
              <a:schemeClr val="accent3">
                <a:lumMod val="85000"/>
              </a:schemeClr>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BFBFBF"/>
                </a:solidFill>
                <a:effectLst/>
                <a:uLnTx/>
                <a:uFillTx/>
              </a:endParaRPr>
            </a:p>
          </p:txBody>
        </p:sp>
        <p:sp>
          <p:nvSpPr>
            <p:cNvPr id="33" name="TextBox 20"/>
            <p:cNvSpPr txBox="1">
              <a:spLocks noChangeArrowheads="1"/>
            </p:cNvSpPr>
            <p:nvPr/>
          </p:nvSpPr>
          <p:spPr bwMode="auto">
            <a:xfrm>
              <a:off x="1219202" y="4461347"/>
              <a:ext cx="2133600" cy="4439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chemeClr val="accent3">
                      <a:lumMod val="50000"/>
                    </a:schemeClr>
                  </a:solidFill>
                  <a:effectLst/>
                  <a:uLnTx/>
                  <a:uFillTx/>
                  <a:latin typeface="Cambria"/>
                  <a:cs typeface="Cambria"/>
                </a:rPr>
                <a:t>Reader and Task</a:t>
              </a:r>
            </a:p>
          </p:txBody>
        </p:sp>
      </p:grpSp>
      <p:pic>
        <p:nvPicPr>
          <p:cNvPr id="34" name="Picture 4" descr="lexile"/>
          <p:cNvPicPr>
            <a:picLocks noChangeAspect="1" noChangeArrowheads="1"/>
          </p:cNvPicPr>
          <p:nvPr/>
        </p:nvPicPr>
        <p:blipFill>
          <a:blip r:embed="rId7" cstate="print"/>
          <a:srcRect/>
          <a:stretch>
            <a:fillRect/>
          </a:stretch>
        </p:blipFill>
        <p:spPr bwMode="auto">
          <a:xfrm>
            <a:off x="2895600" y="1676400"/>
            <a:ext cx="895350" cy="722056"/>
          </a:xfrm>
          <a:prstGeom prst="rect">
            <a:avLst/>
          </a:prstGeom>
          <a:noFill/>
          <a:ln w="9525">
            <a:noFill/>
            <a:miter lim="800000"/>
            <a:headEnd/>
            <a:tailEnd/>
          </a:ln>
        </p:spPr>
      </p:pic>
      <p:pic>
        <p:nvPicPr>
          <p:cNvPr id="36" name="Picture 8" descr="Guide Essential Reading Practice with Accelerated Reader Enterprise"/>
          <p:cNvPicPr>
            <a:picLocks noChangeAspect="1" noChangeArrowheads="1"/>
          </p:cNvPicPr>
          <p:nvPr/>
        </p:nvPicPr>
        <p:blipFill>
          <a:blip r:embed="rId8" cstate="print"/>
          <a:srcRect/>
          <a:stretch>
            <a:fillRect/>
          </a:stretch>
        </p:blipFill>
        <p:spPr bwMode="auto">
          <a:xfrm>
            <a:off x="1981200" y="2743200"/>
            <a:ext cx="1893888" cy="492235"/>
          </a:xfrm>
          <a:prstGeom prst="rect">
            <a:avLst/>
          </a:prstGeom>
          <a:noFill/>
          <a:ln w="9525">
            <a:noFill/>
            <a:miter lim="800000"/>
            <a:headEnd/>
            <a:tailEnd/>
          </a:ln>
        </p:spPr>
      </p:pic>
    </p:spTree>
    <p:extLst>
      <p:ext uri="{BB962C8B-B14F-4D97-AF65-F5344CB8AC3E}">
        <p14:creationId xmlns="" xmlns:p14="http://schemas.microsoft.com/office/powerpoint/2010/main" val="3850865871"/>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56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8" grpId="0" animBg="1"/>
      <p:bldP spid="20"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a:t>
            </a:r>
            <a:r>
              <a:rPr lang="en-US" sz="2800" dirty="0" smtClean="0"/>
              <a:t/>
            </a:r>
            <a:br>
              <a:rPr lang="en-US" sz="2800" dirty="0" smtClean="0"/>
            </a:br>
            <a:r>
              <a:rPr lang="en-US" sz="2800" dirty="0" smtClean="0"/>
              <a:t>Video Example</a:t>
            </a:r>
            <a:br>
              <a:rPr lang="en-US" sz="2800" dirty="0" smtClean="0"/>
            </a:br>
            <a:r>
              <a:rPr lang="en-US" sz="2800" dirty="0" smtClean="0"/>
              <a:t>Text Complexity Band 2-6 </a:t>
            </a:r>
            <a:endParaRPr lang="en-US" sz="2800" dirty="0"/>
          </a:p>
        </p:txBody>
      </p:sp>
      <p:sp>
        <p:nvSpPr>
          <p:cNvPr id="3" name="Content Placeholder 2"/>
          <p:cNvSpPr>
            <a:spLocks noGrp="1"/>
          </p:cNvSpPr>
          <p:nvPr>
            <p:ph idx="1"/>
          </p:nvPr>
        </p:nvSpPr>
        <p:spPr>
          <a:xfrm>
            <a:off x="1371599" y="2743200"/>
            <a:ext cx="5165725" cy="3382963"/>
          </a:xfrm>
        </p:spPr>
        <p:txBody>
          <a:bodyPr/>
          <a:lstStyle/>
          <a:p>
            <a:r>
              <a:rPr lang="en-US" dirty="0" smtClean="0">
                <a:hlinkClick r:id="rId3"/>
              </a:rPr>
              <a:t>Text Complexity Band 2-6</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ComplexityWordle.png"/>
          <p:cNvPicPr>
            <a:picLocks noChangeAspect="1"/>
          </p:cNvPicPr>
          <p:nvPr/>
        </p:nvPicPr>
        <p:blipFill>
          <a:blip r:embed="rId3" cstate="print"/>
          <a:stretch>
            <a:fillRect/>
          </a:stretch>
        </p:blipFill>
        <p:spPr>
          <a:xfrm>
            <a:off x="990600" y="1219200"/>
            <a:ext cx="6400800" cy="2895600"/>
          </a:xfrm>
          <a:prstGeom prst="rect">
            <a:avLst/>
          </a:prstGeom>
        </p:spPr>
      </p:pic>
      <p:sp>
        <p:nvSpPr>
          <p:cNvPr id="4" name="TextBox 3"/>
          <p:cNvSpPr txBox="1"/>
          <p:nvPr/>
        </p:nvSpPr>
        <p:spPr>
          <a:xfrm>
            <a:off x="990600" y="1524000"/>
            <a:ext cx="6781800" cy="2062103"/>
          </a:xfrm>
          <a:prstGeom prst="rect">
            <a:avLst/>
          </a:prstGeom>
          <a:noFill/>
        </p:spPr>
        <p:txBody>
          <a:bodyPr wrap="square" rtlCol="0">
            <a:spAutoFit/>
          </a:bodyPr>
          <a:lstStyle/>
          <a:p>
            <a:r>
              <a:rPr lang="en-US" sz="3200" dirty="0" smtClean="0"/>
              <a:t>Using the </a:t>
            </a:r>
            <a:r>
              <a:rPr lang="en-US" sz="3200" dirty="0" err="1" smtClean="0"/>
              <a:t>Wordle</a:t>
            </a:r>
            <a:r>
              <a:rPr lang="en-US" sz="3200" dirty="0" smtClean="0"/>
              <a:t> in your packet, with your group create a definition for text complexity.  Make sure you include the three components </a:t>
            </a:r>
            <a:endParaRPr lang="en-US" sz="3200" dirty="0"/>
          </a:p>
        </p:txBody>
      </p:sp>
      <p:pic>
        <p:nvPicPr>
          <p:cNvPr id="5" name="Picture 2"/>
          <p:cNvPicPr>
            <a:picLocks noChangeAspect="1" noChangeArrowheads="1"/>
          </p:cNvPicPr>
          <p:nvPr/>
        </p:nvPicPr>
        <p:blipFill>
          <a:blip r:embed="rId4" cstate="print"/>
          <a:srcRect/>
          <a:stretch>
            <a:fillRect/>
          </a:stretch>
        </p:blipFill>
        <p:spPr bwMode="auto">
          <a:xfrm>
            <a:off x="1199198" y="4114800"/>
            <a:ext cx="2920365" cy="2133600"/>
          </a:xfrm>
          <a:prstGeom prst="rect">
            <a:avLst/>
          </a:prstGeom>
          <a:noFill/>
          <a:ln w="9525">
            <a:noFill/>
            <a:miter lim="800000"/>
            <a:headEnd/>
            <a:tailEnd/>
          </a:ln>
          <a:effectLst>
            <a:innerShdw blurRad="63500" dist="50800" dir="18900000">
              <a:prstClr val="black">
                <a:alpha val="50000"/>
              </a:prstClr>
            </a:innerShdw>
          </a:effectLst>
        </p:spPr>
      </p:pic>
      <p:sp>
        <p:nvSpPr>
          <p:cNvPr id="8" name="TextBox 7"/>
          <p:cNvSpPr txBox="1"/>
          <p:nvPr/>
        </p:nvSpPr>
        <p:spPr>
          <a:xfrm>
            <a:off x="990600" y="609600"/>
            <a:ext cx="6477000" cy="646331"/>
          </a:xfrm>
          <a:prstGeom prst="rect">
            <a:avLst/>
          </a:prstGeom>
          <a:solidFill>
            <a:schemeClr val="bg2">
              <a:lumMod val="75000"/>
            </a:schemeClr>
          </a:solidFill>
        </p:spPr>
        <p:txBody>
          <a:bodyPr wrap="square" rtlCol="0">
            <a:spAutoFit/>
          </a:bodyPr>
          <a:lstStyle/>
          <a:p>
            <a:r>
              <a:rPr lang="en-US" sz="3600" dirty="0" smtClean="0">
                <a:solidFill>
                  <a:schemeClr val="tx2"/>
                </a:solidFill>
                <a:latin typeface="+mn-lt"/>
              </a:rPr>
              <a:t>Introductory Activity</a:t>
            </a:r>
            <a:endParaRPr lang="en-US" sz="3600" dirty="0">
              <a:solidFill>
                <a:schemeClr val="tx2"/>
              </a:solidFill>
              <a:latin typeface="+mn-lt"/>
            </a:endParaRPr>
          </a:p>
        </p:txBody>
      </p:sp>
    </p:spTree>
    <p:extLst>
      <p:ext uri="{BB962C8B-B14F-4D97-AF65-F5344CB8AC3E}">
        <p14:creationId xmlns="" xmlns:p14="http://schemas.microsoft.com/office/powerpoint/2010/main" val="2069345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52400" y="152400"/>
            <a:ext cx="8991600" cy="1143000"/>
          </a:xfrm>
          <a:solidFill>
            <a:srgbClr val="BAB995"/>
          </a:solidFill>
          <a:ln w="38100">
            <a:solidFill>
              <a:schemeClr val="bg2"/>
            </a:solidFill>
          </a:ln>
        </p:spPr>
        <p:txBody>
          <a:bodyPr>
            <a:normAutofit fontScale="90000"/>
          </a:bodyPr>
          <a:lstStyle/>
          <a:p>
            <a:pPr>
              <a:defRPr/>
            </a:pPr>
            <a:r>
              <a:rPr lang="en-US" sz="3600" kern="1200" dirty="0">
                <a:solidFill>
                  <a:srgbClr val="6E0000"/>
                </a:solidFill>
                <a:latin typeface="Cambria"/>
                <a:ea typeface="+mj-ea"/>
                <a:cs typeface="Cambria"/>
              </a:rPr>
              <a:t>Step 3: </a:t>
            </a:r>
            <a:r>
              <a:rPr lang="en-US" sz="3600" kern="1200" dirty="0" smtClean="0">
                <a:solidFill>
                  <a:srgbClr val="6E0000"/>
                </a:solidFill>
                <a:latin typeface="Cambria"/>
                <a:ea typeface="+mj-ea"/>
                <a:cs typeface="Cambria"/>
              </a:rPr>
              <a:t/>
            </a:r>
            <a:br>
              <a:rPr lang="en-US" sz="3600" kern="1200" dirty="0" smtClean="0">
                <a:solidFill>
                  <a:srgbClr val="6E0000"/>
                </a:solidFill>
                <a:latin typeface="Cambria"/>
                <a:ea typeface="+mj-ea"/>
                <a:cs typeface="Cambria"/>
              </a:rPr>
            </a:br>
            <a:r>
              <a:rPr lang="en-US" sz="3600" kern="1200" dirty="0" smtClean="0">
                <a:solidFill>
                  <a:srgbClr val="6E0000"/>
                </a:solidFill>
                <a:latin typeface="Cambria"/>
                <a:ea typeface="+mj-ea"/>
                <a:cs typeface="Cambria"/>
              </a:rPr>
              <a:t>Reader and Task </a:t>
            </a:r>
            <a:r>
              <a:rPr lang="en-US" sz="3600" kern="1200" dirty="0">
                <a:solidFill>
                  <a:srgbClr val="6E0000"/>
                </a:solidFill>
                <a:latin typeface="Cambria"/>
                <a:ea typeface="+mj-ea"/>
                <a:cs typeface="Cambria"/>
              </a:rPr>
              <a:t>Considerations</a:t>
            </a:r>
          </a:p>
        </p:txBody>
      </p:sp>
      <p:sp>
        <p:nvSpPr>
          <p:cNvPr id="16387" name="Rectangle 3"/>
          <p:cNvSpPr>
            <a:spLocks noGrp="1" noChangeArrowheads="1"/>
          </p:cNvSpPr>
          <p:nvPr>
            <p:ph type="body" idx="4294967295"/>
          </p:nvPr>
        </p:nvSpPr>
        <p:spPr>
          <a:xfrm>
            <a:off x="3352800" y="1371600"/>
            <a:ext cx="3505200" cy="4724400"/>
          </a:xfrm>
        </p:spPr>
        <p:txBody>
          <a:bodyPr/>
          <a:lstStyle/>
          <a:p>
            <a:pPr marL="3175" lvl="1" indent="0" defTabSz="912813" eaLnBrk="1" hangingPunct="1">
              <a:spcBef>
                <a:spcPts val="0"/>
              </a:spcBef>
              <a:buNone/>
              <a:defRPr/>
            </a:pPr>
            <a:r>
              <a:rPr lang="en-US" b="1" dirty="0" smtClean="0">
                <a:solidFill>
                  <a:srgbClr val="6E0000"/>
                </a:solidFill>
                <a:latin typeface="Cambria" charset="0"/>
              </a:rPr>
              <a:t>Considerations such as</a:t>
            </a:r>
            <a:r>
              <a:rPr lang="en-US" b="1" dirty="0">
                <a:solidFill>
                  <a:srgbClr val="6E0000"/>
                </a:solidFill>
                <a:latin typeface="Cambria" charset="0"/>
              </a:rPr>
              <a:t>:</a:t>
            </a:r>
          </a:p>
          <a:p>
            <a:pPr marL="460375" lvl="1" indent="-457200" defTabSz="912813" eaLnBrk="1" hangingPunct="1">
              <a:spcBef>
                <a:spcPts val="0"/>
              </a:spcBef>
              <a:spcAft>
                <a:spcPts val="1200"/>
              </a:spcAft>
              <a:defRPr/>
            </a:pPr>
            <a:r>
              <a:rPr lang="en-US" sz="2400" dirty="0">
                <a:solidFill>
                  <a:srgbClr val="6E0000"/>
                </a:solidFill>
                <a:latin typeface="Cambria" charset="0"/>
              </a:rPr>
              <a:t>Motivation</a:t>
            </a:r>
          </a:p>
          <a:p>
            <a:pPr marL="460375" lvl="1" indent="-457200" defTabSz="912813" eaLnBrk="1" hangingPunct="1">
              <a:spcBef>
                <a:spcPts val="0"/>
              </a:spcBef>
              <a:spcAft>
                <a:spcPts val="1200"/>
              </a:spcAft>
              <a:defRPr/>
            </a:pPr>
            <a:r>
              <a:rPr lang="en-US" sz="2400" dirty="0">
                <a:solidFill>
                  <a:srgbClr val="6E0000"/>
                </a:solidFill>
                <a:latin typeface="Cambria" charset="0"/>
              </a:rPr>
              <a:t>Knowledge and experience</a:t>
            </a:r>
          </a:p>
          <a:p>
            <a:pPr marL="460375" lvl="1" indent="-457200" defTabSz="912813" eaLnBrk="1" hangingPunct="1">
              <a:spcBef>
                <a:spcPts val="0"/>
              </a:spcBef>
              <a:spcAft>
                <a:spcPts val="1200"/>
              </a:spcAft>
              <a:defRPr/>
            </a:pPr>
            <a:r>
              <a:rPr lang="en-US" sz="2400" dirty="0">
                <a:solidFill>
                  <a:srgbClr val="6E0000"/>
                </a:solidFill>
                <a:latin typeface="Cambria" charset="0"/>
              </a:rPr>
              <a:t>Purpose for reading</a:t>
            </a:r>
          </a:p>
          <a:p>
            <a:pPr marL="460375" lvl="1" indent="-457200" defTabSz="912813" eaLnBrk="1" hangingPunct="1">
              <a:spcBef>
                <a:spcPts val="0"/>
              </a:spcBef>
              <a:spcAft>
                <a:spcPts val="1200"/>
              </a:spcAft>
              <a:defRPr/>
            </a:pPr>
            <a:r>
              <a:rPr lang="en-US" sz="2400" dirty="0">
                <a:solidFill>
                  <a:srgbClr val="6E0000"/>
                </a:solidFill>
                <a:latin typeface="Cambria" charset="0"/>
              </a:rPr>
              <a:t>Complexity of task assigned regarding text</a:t>
            </a:r>
          </a:p>
          <a:p>
            <a:pPr marL="460375" lvl="1" indent="-457200" defTabSz="912813" eaLnBrk="1" hangingPunct="1">
              <a:spcBef>
                <a:spcPts val="0"/>
              </a:spcBef>
              <a:spcAft>
                <a:spcPts val="1200"/>
              </a:spcAft>
              <a:defRPr/>
            </a:pPr>
            <a:r>
              <a:rPr lang="en-US" sz="2400" dirty="0">
                <a:solidFill>
                  <a:srgbClr val="6E0000"/>
                </a:solidFill>
                <a:latin typeface="Cambria" charset="0"/>
              </a:rPr>
              <a:t>Complexity of questions asked regarding </a:t>
            </a:r>
            <a:r>
              <a:rPr lang="en-US" sz="2400" dirty="0" smtClean="0">
                <a:solidFill>
                  <a:srgbClr val="6E0000"/>
                </a:solidFill>
                <a:latin typeface="Cambria" charset="0"/>
              </a:rPr>
              <a:t>text</a:t>
            </a:r>
            <a:endParaRPr lang="en-US" sz="2400" dirty="0">
              <a:solidFill>
                <a:srgbClr val="6E0000"/>
              </a:solidFill>
              <a:latin typeface="Cambria" charset="0"/>
            </a:endParaRPr>
          </a:p>
        </p:txBody>
      </p:sp>
      <p:sp>
        <p:nvSpPr>
          <p:cNvPr id="38" name="Isosceles Triangle 22"/>
          <p:cNvSpPr>
            <a:spLocks noChangeArrowheads="1"/>
          </p:cNvSpPr>
          <p:nvPr/>
        </p:nvSpPr>
        <p:spPr bwMode="auto">
          <a:xfrm rot="7297754">
            <a:off x="491230" y="3429696"/>
            <a:ext cx="2741613" cy="759021"/>
          </a:xfrm>
          <a:prstGeom prst="triangle">
            <a:avLst>
              <a:gd name="adj" fmla="val 50000"/>
            </a:avLst>
          </a:prstGeom>
          <a:solidFill>
            <a:schemeClr val="bg1">
              <a:lumMod val="85000"/>
            </a:schemeClr>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85000"/>
                </a:schemeClr>
              </a:solidFill>
              <a:effectLst/>
              <a:uLnTx/>
              <a:uFillTx/>
            </a:endParaRPr>
          </a:p>
        </p:txBody>
      </p:sp>
      <p:sp>
        <p:nvSpPr>
          <p:cNvPr id="39" name="TextBox 18"/>
          <p:cNvSpPr txBox="1">
            <a:spLocks noChangeArrowheads="1"/>
          </p:cNvSpPr>
          <p:nvPr/>
        </p:nvSpPr>
        <p:spPr bwMode="auto">
          <a:xfrm rot="18093240">
            <a:off x="1000574" y="3541719"/>
            <a:ext cx="1523117" cy="369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lumMod val="50000"/>
                  </a:schemeClr>
                </a:solidFill>
                <a:effectLst/>
                <a:uLnTx/>
                <a:uFillTx/>
                <a:latin typeface="Cambria"/>
                <a:cs typeface="Cambria"/>
              </a:rPr>
              <a:t>Qualitative</a:t>
            </a:r>
          </a:p>
        </p:txBody>
      </p:sp>
      <p:sp>
        <p:nvSpPr>
          <p:cNvPr id="43" name="Isosceles Triangle 23"/>
          <p:cNvSpPr>
            <a:spLocks noChangeArrowheads="1"/>
          </p:cNvSpPr>
          <p:nvPr/>
        </p:nvSpPr>
        <p:spPr bwMode="auto">
          <a:xfrm rot="14352476" flipH="1">
            <a:off x="1304744" y="3435169"/>
            <a:ext cx="2743431" cy="758956"/>
          </a:xfrm>
          <a:prstGeom prst="triangle">
            <a:avLst>
              <a:gd name="adj" fmla="val 50000"/>
            </a:avLst>
          </a:prstGeom>
          <a:solidFill>
            <a:schemeClr val="bg1">
              <a:lumMod val="85000"/>
            </a:schemeClr>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75000"/>
                </a:schemeClr>
              </a:solidFill>
              <a:effectLst/>
              <a:uLnTx/>
              <a:uFillTx/>
            </a:endParaRPr>
          </a:p>
        </p:txBody>
      </p:sp>
      <p:sp>
        <p:nvSpPr>
          <p:cNvPr id="44" name="TextBox 19"/>
          <p:cNvSpPr txBox="1">
            <a:spLocks noChangeArrowheads="1"/>
          </p:cNvSpPr>
          <p:nvPr/>
        </p:nvSpPr>
        <p:spPr bwMode="auto">
          <a:xfrm rot="3558274">
            <a:off x="2080634" y="3541298"/>
            <a:ext cx="1524127" cy="369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lumMod val="50000"/>
                  </a:schemeClr>
                </a:solidFill>
                <a:effectLst/>
                <a:uLnTx/>
                <a:uFillTx/>
                <a:latin typeface="Cambria"/>
                <a:cs typeface="Cambria"/>
              </a:rPr>
              <a:t>Quantitative</a:t>
            </a:r>
          </a:p>
        </p:txBody>
      </p:sp>
      <p:sp>
        <p:nvSpPr>
          <p:cNvPr id="48" name="Isosceles Triangle 21"/>
          <p:cNvSpPr>
            <a:spLocks noChangeArrowheads="1"/>
          </p:cNvSpPr>
          <p:nvPr/>
        </p:nvSpPr>
        <p:spPr bwMode="auto">
          <a:xfrm>
            <a:off x="838200" y="4110038"/>
            <a:ext cx="2857499" cy="759226"/>
          </a:xfrm>
          <a:prstGeom prst="triangle">
            <a:avLst>
              <a:gd name="adj" fmla="val 50000"/>
            </a:avLst>
          </a:prstGeom>
          <a:solidFill>
            <a:srgbClr val="2E7084"/>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BFBFBF"/>
              </a:solidFill>
              <a:effectLst/>
              <a:uLnTx/>
              <a:uFillTx/>
            </a:endParaRPr>
          </a:p>
        </p:txBody>
      </p:sp>
      <p:sp>
        <p:nvSpPr>
          <p:cNvPr id="49" name="TextBox 20"/>
          <p:cNvSpPr txBox="1">
            <a:spLocks noChangeArrowheads="1"/>
          </p:cNvSpPr>
          <p:nvPr/>
        </p:nvSpPr>
        <p:spPr bwMode="auto">
          <a:xfrm>
            <a:off x="1219202" y="4461347"/>
            <a:ext cx="2133600" cy="369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Cambria"/>
                <a:cs typeface="Cambria"/>
              </a:rPr>
              <a:t>Reader and Task</a:t>
            </a:r>
          </a:p>
        </p:txBody>
      </p:sp>
    </p:spTree>
    <p:extLst>
      <p:ext uri="{BB962C8B-B14F-4D97-AF65-F5344CB8AC3E}">
        <p14:creationId xmlns="" xmlns:p14="http://schemas.microsoft.com/office/powerpoint/2010/main" val="322933939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TextBox 2"/>
          <p:cNvSpPr txBox="1">
            <a:spLocks noChangeArrowheads="1"/>
          </p:cNvSpPr>
          <p:nvPr/>
        </p:nvSpPr>
        <p:spPr bwMode="auto">
          <a:xfrm>
            <a:off x="381000" y="1600200"/>
            <a:ext cx="4343400" cy="3354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dirty="0">
                <a:solidFill>
                  <a:schemeClr val="tx2"/>
                </a:solidFill>
                <a:latin typeface="Cambria"/>
                <a:ea typeface="Geneva"/>
                <a:cs typeface="Cambria"/>
              </a:rPr>
              <a:t>Questions for Professional Reflection on Reader and Task Considerations:</a:t>
            </a:r>
          </a:p>
          <a:p>
            <a:pPr eaLnBrk="1" hangingPunct="1"/>
            <a:endParaRPr lang="en-US" sz="2000" dirty="0">
              <a:solidFill>
                <a:schemeClr val="tx2"/>
              </a:solidFill>
              <a:latin typeface="Cambria"/>
              <a:ea typeface="Geneva"/>
              <a:cs typeface="Cambria"/>
            </a:endParaRPr>
          </a:p>
          <a:p>
            <a:pPr eaLnBrk="1" hangingPunct="1"/>
            <a:r>
              <a:rPr lang="en-US" sz="2400" dirty="0">
                <a:solidFill>
                  <a:schemeClr val="tx2"/>
                </a:solidFill>
                <a:latin typeface="Cambria"/>
                <a:ea typeface="Geneva"/>
                <a:cs typeface="Cambria"/>
              </a:rPr>
              <a:t>The questions provided in this resource are meant to spur teacher thought and reflection upon the text, students, and any tasks associated with the text</a:t>
            </a:r>
            <a:r>
              <a:rPr lang="en-US" sz="2400" dirty="0">
                <a:solidFill>
                  <a:schemeClr val="bg2"/>
                </a:solidFill>
                <a:latin typeface="Cambria"/>
                <a:ea typeface="Geneva"/>
                <a:cs typeface="Cambria"/>
              </a:rPr>
              <a:t>. </a:t>
            </a:r>
            <a:endParaRPr lang="en-US" sz="2400" dirty="0">
              <a:solidFill>
                <a:schemeClr val="bg2"/>
              </a:solidFill>
              <a:latin typeface="Cambria"/>
              <a:cs typeface="Cambria"/>
            </a:endParaRPr>
          </a:p>
        </p:txBody>
      </p:sp>
      <p:pic>
        <p:nvPicPr>
          <p:cNvPr id="53254" name="Picture 5"/>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105400" y="1676400"/>
            <a:ext cx="3581400" cy="484028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bwMode="auto">
          <a:xfrm>
            <a:off x="457200" y="304800"/>
            <a:ext cx="8229600" cy="1143000"/>
          </a:xfrm>
          <a:prstGeom prst="rect">
            <a:avLst/>
          </a:prstGeom>
          <a:solidFill>
            <a:srgbClr val="BAB995"/>
          </a:solidFill>
          <a:ln w="38100">
            <a:solidFill>
              <a:schemeClr val="bg2"/>
            </a:solidFill>
          </a:ln>
          <a:extLs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defRPr/>
            </a:pPr>
            <a:r>
              <a:rPr lang="en-US" sz="3600" dirty="0">
                <a:solidFill>
                  <a:srgbClr val="6E0000"/>
                </a:solidFill>
                <a:latin typeface="Cambria"/>
                <a:cs typeface="Cambria"/>
              </a:rPr>
              <a:t>Step 3: </a:t>
            </a:r>
            <a:endParaRPr lang="en-US" sz="3600" dirty="0" smtClean="0">
              <a:solidFill>
                <a:srgbClr val="6E0000"/>
              </a:solidFill>
              <a:latin typeface="Cambria"/>
              <a:cs typeface="Cambria"/>
            </a:endParaRPr>
          </a:p>
          <a:p>
            <a:pPr>
              <a:defRPr/>
            </a:pPr>
            <a:r>
              <a:rPr lang="en-US" sz="3600" dirty="0" smtClean="0">
                <a:solidFill>
                  <a:srgbClr val="6E0000"/>
                </a:solidFill>
                <a:latin typeface="Cambria"/>
                <a:cs typeface="Cambria"/>
              </a:rPr>
              <a:t>Reader and Task </a:t>
            </a:r>
            <a:r>
              <a:rPr lang="en-US" sz="3600" dirty="0">
                <a:solidFill>
                  <a:srgbClr val="6E0000"/>
                </a:solidFill>
                <a:latin typeface="Cambria"/>
                <a:cs typeface="Cambria"/>
              </a:rPr>
              <a:t>Considerations</a:t>
            </a:r>
            <a:endParaRPr lang="en-US" sz="3600" kern="1200" dirty="0">
              <a:solidFill>
                <a:srgbClr val="6E0000"/>
              </a:solidFill>
              <a:latin typeface="Cambria"/>
              <a:ea typeface="+mj-ea"/>
              <a:cs typeface="Cambria"/>
            </a:endParaRPr>
          </a:p>
        </p:txBody>
      </p:sp>
      <p:sp>
        <p:nvSpPr>
          <p:cNvPr id="16" name="Isosceles Triangle 22"/>
          <p:cNvSpPr>
            <a:spLocks noChangeArrowheads="1"/>
          </p:cNvSpPr>
          <p:nvPr/>
        </p:nvSpPr>
        <p:spPr bwMode="auto">
          <a:xfrm rot="7297754">
            <a:off x="6967365" y="795042"/>
            <a:ext cx="1145110" cy="317026"/>
          </a:xfrm>
          <a:prstGeom prst="triangle">
            <a:avLst>
              <a:gd name="adj" fmla="val 50000"/>
            </a:avLst>
          </a:prstGeom>
          <a:solidFill>
            <a:schemeClr val="bg1">
              <a:lumMod val="85000"/>
            </a:schemeClr>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chemeClr val="bg1">
                  <a:lumMod val="85000"/>
                </a:schemeClr>
              </a:solidFill>
              <a:effectLst/>
              <a:uLnTx/>
              <a:uFillTx/>
            </a:endParaRPr>
          </a:p>
        </p:txBody>
      </p:sp>
      <p:sp>
        <p:nvSpPr>
          <p:cNvPr id="17" name="TextBox 18"/>
          <p:cNvSpPr txBox="1">
            <a:spLocks noChangeArrowheads="1"/>
          </p:cNvSpPr>
          <p:nvPr/>
        </p:nvSpPr>
        <p:spPr bwMode="auto">
          <a:xfrm rot="18093240">
            <a:off x="7180107" y="826627"/>
            <a:ext cx="636172"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chemeClr val="bg1">
                    <a:lumMod val="50000"/>
                  </a:schemeClr>
                </a:solidFill>
                <a:effectLst/>
                <a:uLnTx/>
                <a:uFillTx/>
                <a:latin typeface="Cambria"/>
                <a:cs typeface="Cambria"/>
              </a:rPr>
              <a:t>Qualitative</a:t>
            </a:r>
          </a:p>
        </p:txBody>
      </p:sp>
      <p:sp>
        <p:nvSpPr>
          <p:cNvPr id="18" name="Isosceles Triangle 23"/>
          <p:cNvSpPr>
            <a:spLocks noChangeArrowheads="1"/>
          </p:cNvSpPr>
          <p:nvPr/>
        </p:nvSpPr>
        <p:spPr bwMode="auto">
          <a:xfrm rot="14352476" flipH="1">
            <a:off x="7307152" y="797328"/>
            <a:ext cx="1145870" cy="316999"/>
          </a:xfrm>
          <a:prstGeom prst="triangle">
            <a:avLst>
              <a:gd name="adj" fmla="val 50000"/>
            </a:avLst>
          </a:prstGeom>
          <a:solidFill>
            <a:schemeClr val="bg1">
              <a:lumMod val="85000"/>
            </a:schemeClr>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chemeClr val="bg1">
                  <a:lumMod val="75000"/>
                </a:schemeClr>
              </a:solidFill>
              <a:effectLst/>
              <a:uLnTx/>
              <a:uFillTx/>
            </a:endParaRPr>
          </a:p>
        </p:txBody>
      </p:sp>
      <p:sp>
        <p:nvSpPr>
          <p:cNvPr id="19" name="TextBox 19"/>
          <p:cNvSpPr txBox="1">
            <a:spLocks noChangeArrowheads="1"/>
          </p:cNvSpPr>
          <p:nvPr/>
        </p:nvSpPr>
        <p:spPr bwMode="auto">
          <a:xfrm rot="3558274">
            <a:off x="7631224" y="826444"/>
            <a:ext cx="63659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chemeClr val="bg1">
                    <a:lumMod val="50000"/>
                  </a:schemeClr>
                </a:solidFill>
                <a:effectLst/>
                <a:uLnTx/>
                <a:uFillTx/>
                <a:latin typeface="Cambria"/>
                <a:cs typeface="Cambria"/>
              </a:rPr>
              <a:t>Quantitative</a:t>
            </a:r>
          </a:p>
        </p:txBody>
      </p:sp>
      <p:sp>
        <p:nvSpPr>
          <p:cNvPr id="20" name="Isosceles Triangle 21"/>
          <p:cNvSpPr>
            <a:spLocks noChangeArrowheads="1"/>
          </p:cNvSpPr>
          <p:nvPr/>
        </p:nvSpPr>
        <p:spPr bwMode="auto">
          <a:xfrm>
            <a:off x="7112287" y="1079206"/>
            <a:ext cx="1193513" cy="317112"/>
          </a:xfrm>
          <a:prstGeom prst="triangle">
            <a:avLst>
              <a:gd name="adj" fmla="val 50000"/>
            </a:avLst>
          </a:prstGeom>
          <a:solidFill>
            <a:srgbClr val="2E7084"/>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BFBFBF"/>
              </a:solidFill>
              <a:effectLst/>
              <a:uLnTx/>
              <a:uFillTx/>
            </a:endParaRPr>
          </a:p>
        </p:txBody>
      </p:sp>
      <p:sp>
        <p:nvSpPr>
          <p:cNvPr id="21" name="TextBox 20"/>
          <p:cNvSpPr txBox="1">
            <a:spLocks noChangeArrowheads="1"/>
          </p:cNvSpPr>
          <p:nvPr/>
        </p:nvSpPr>
        <p:spPr bwMode="auto">
          <a:xfrm>
            <a:off x="7271423" y="1225940"/>
            <a:ext cx="89115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effectLst/>
                <a:uLnTx/>
                <a:uFillTx/>
                <a:latin typeface="Cambria"/>
                <a:cs typeface="Cambria"/>
              </a:rPr>
              <a:t>Reader and Task</a:t>
            </a:r>
          </a:p>
        </p:txBody>
      </p:sp>
    </p:spTree>
    <p:extLst>
      <p:ext uri="{BB962C8B-B14F-4D97-AF65-F5344CB8AC3E}">
        <p14:creationId xmlns="" xmlns:p14="http://schemas.microsoft.com/office/powerpoint/2010/main" val="980303468"/>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TextBox 2"/>
          <p:cNvSpPr txBox="1">
            <a:spLocks noChangeArrowheads="1"/>
          </p:cNvSpPr>
          <p:nvPr/>
        </p:nvSpPr>
        <p:spPr bwMode="auto">
          <a:xfrm>
            <a:off x="4267200" y="1600200"/>
            <a:ext cx="3048000" cy="4431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smtClean="0">
                <a:solidFill>
                  <a:srgbClr val="660000"/>
                </a:solidFill>
                <a:latin typeface="Cambria"/>
                <a:ea typeface="Geneva"/>
                <a:cs typeface="Cambria"/>
              </a:rPr>
              <a:t>The </a:t>
            </a:r>
            <a:r>
              <a:rPr lang="en-US" sz="2400" dirty="0">
                <a:solidFill>
                  <a:srgbClr val="660000"/>
                </a:solidFill>
                <a:latin typeface="Cambria"/>
                <a:ea typeface="Geneva"/>
                <a:cs typeface="Cambria"/>
              </a:rPr>
              <a:t>questions included here are largely open-ended questions without single, correct answers, but help educators to think through the implications of using a particular text in the classroom.</a:t>
            </a:r>
            <a:endParaRPr lang="en-US" sz="2400" dirty="0">
              <a:solidFill>
                <a:srgbClr val="660000"/>
              </a:solidFill>
              <a:latin typeface="Cambria"/>
              <a:cs typeface="Cambria"/>
            </a:endParaRPr>
          </a:p>
          <a:p>
            <a:pPr eaLnBrk="1" hangingPunct="1"/>
            <a:endParaRPr lang="en-US" dirty="0"/>
          </a:p>
        </p:txBody>
      </p:sp>
      <p:pic>
        <p:nvPicPr>
          <p:cNvPr id="54278" name="Picture 5"/>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57200" y="1447800"/>
            <a:ext cx="3790080" cy="512064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bwMode="auto">
          <a:xfrm>
            <a:off x="457200" y="304800"/>
            <a:ext cx="8229600" cy="1143000"/>
          </a:xfrm>
          <a:prstGeom prst="rect">
            <a:avLst/>
          </a:prstGeom>
          <a:solidFill>
            <a:srgbClr val="BAB995"/>
          </a:solidFill>
          <a:ln w="38100">
            <a:solidFill>
              <a:schemeClr val="bg2"/>
            </a:solidFill>
          </a:ln>
          <a:extLs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defRPr/>
            </a:pPr>
            <a:r>
              <a:rPr lang="en-US" sz="3600" dirty="0">
                <a:solidFill>
                  <a:srgbClr val="6E0000"/>
                </a:solidFill>
                <a:latin typeface="Cambria"/>
                <a:cs typeface="Cambria"/>
              </a:rPr>
              <a:t>Step 3: Reader and</a:t>
            </a:r>
            <a:br>
              <a:rPr lang="en-US" sz="3600" dirty="0">
                <a:solidFill>
                  <a:srgbClr val="6E0000"/>
                </a:solidFill>
                <a:latin typeface="Cambria"/>
                <a:cs typeface="Cambria"/>
              </a:rPr>
            </a:br>
            <a:r>
              <a:rPr lang="en-US" sz="3600" dirty="0">
                <a:solidFill>
                  <a:srgbClr val="6E0000"/>
                </a:solidFill>
                <a:latin typeface="Cambria"/>
                <a:cs typeface="Cambria"/>
              </a:rPr>
              <a:t>Task Considerations</a:t>
            </a:r>
            <a:endParaRPr lang="en-US" sz="3600" kern="1200" dirty="0">
              <a:solidFill>
                <a:srgbClr val="6E0000"/>
              </a:solidFill>
              <a:latin typeface="Cambria"/>
              <a:ea typeface="+mj-ea"/>
              <a:cs typeface="Cambria"/>
            </a:endParaRPr>
          </a:p>
        </p:txBody>
      </p:sp>
      <p:sp>
        <p:nvSpPr>
          <p:cNvPr id="18" name="Isosceles Triangle 22"/>
          <p:cNvSpPr>
            <a:spLocks noChangeArrowheads="1"/>
          </p:cNvSpPr>
          <p:nvPr/>
        </p:nvSpPr>
        <p:spPr bwMode="auto">
          <a:xfrm rot="7297754">
            <a:off x="6967365" y="795042"/>
            <a:ext cx="1145110" cy="317026"/>
          </a:xfrm>
          <a:prstGeom prst="triangle">
            <a:avLst>
              <a:gd name="adj" fmla="val 50000"/>
            </a:avLst>
          </a:prstGeom>
          <a:solidFill>
            <a:schemeClr val="bg1">
              <a:lumMod val="85000"/>
            </a:schemeClr>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chemeClr val="bg1">
                  <a:lumMod val="85000"/>
                </a:schemeClr>
              </a:solidFill>
              <a:effectLst/>
              <a:uLnTx/>
              <a:uFillTx/>
            </a:endParaRPr>
          </a:p>
        </p:txBody>
      </p:sp>
      <p:sp>
        <p:nvSpPr>
          <p:cNvPr id="19" name="TextBox 18"/>
          <p:cNvSpPr txBox="1">
            <a:spLocks noChangeArrowheads="1"/>
          </p:cNvSpPr>
          <p:nvPr/>
        </p:nvSpPr>
        <p:spPr bwMode="auto">
          <a:xfrm rot="18093240">
            <a:off x="7180107" y="826627"/>
            <a:ext cx="636172"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chemeClr val="bg1">
                    <a:lumMod val="50000"/>
                  </a:schemeClr>
                </a:solidFill>
                <a:effectLst/>
                <a:uLnTx/>
                <a:uFillTx/>
                <a:latin typeface="Cambria"/>
                <a:cs typeface="Cambria"/>
              </a:rPr>
              <a:t>Qualitative</a:t>
            </a:r>
          </a:p>
        </p:txBody>
      </p:sp>
      <p:sp>
        <p:nvSpPr>
          <p:cNvPr id="20" name="Isosceles Triangle 23"/>
          <p:cNvSpPr>
            <a:spLocks noChangeArrowheads="1"/>
          </p:cNvSpPr>
          <p:nvPr/>
        </p:nvSpPr>
        <p:spPr bwMode="auto">
          <a:xfrm rot="14352476" flipH="1">
            <a:off x="7307152" y="797328"/>
            <a:ext cx="1145870" cy="316999"/>
          </a:xfrm>
          <a:prstGeom prst="triangle">
            <a:avLst>
              <a:gd name="adj" fmla="val 50000"/>
            </a:avLst>
          </a:prstGeom>
          <a:solidFill>
            <a:schemeClr val="bg1">
              <a:lumMod val="85000"/>
            </a:schemeClr>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chemeClr val="bg1">
                  <a:lumMod val="75000"/>
                </a:schemeClr>
              </a:solidFill>
              <a:effectLst/>
              <a:uLnTx/>
              <a:uFillTx/>
            </a:endParaRPr>
          </a:p>
        </p:txBody>
      </p:sp>
      <p:sp>
        <p:nvSpPr>
          <p:cNvPr id="21" name="TextBox 19"/>
          <p:cNvSpPr txBox="1">
            <a:spLocks noChangeArrowheads="1"/>
          </p:cNvSpPr>
          <p:nvPr/>
        </p:nvSpPr>
        <p:spPr bwMode="auto">
          <a:xfrm rot="3558274">
            <a:off x="7631224" y="826444"/>
            <a:ext cx="63659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chemeClr val="bg1">
                    <a:lumMod val="50000"/>
                  </a:schemeClr>
                </a:solidFill>
                <a:effectLst/>
                <a:uLnTx/>
                <a:uFillTx/>
                <a:latin typeface="Cambria"/>
                <a:cs typeface="Cambria"/>
              </a:rPr>
              <a:t>Quantitative</a:t>
            </a:r>
          </a:p>
        </p:txBody>
      </p:sp>
      <p:sp>
        <p:nvSpPr>
          <p:cNvPr id="22" name="Isosceles Triangle 21"/>
          <p:cNvSpPr>
            <a:spLocks noChangeArrowheads="1"/>
          </p:cNvSpPr>
          <p:nvPr/>
        </p:nvSpPr>
        <p:spPr bwMode="auto">
          <a:xfrm>
            <a:off x="7112287" y="1079206"/>
            <a:ext cx="1193513" cy="317112"/>
          </a:xfrm>
          <a:prstGeom prst="triangle">
            <a:avLst>
              <a:gd name="adj" fmla="val 50000"/>
            </a:avLst>
          </a:prstGeom>
          <a:solidFill>
            <a:srgbClr val="2E7084"/>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BFBFBF"/>
              </a:solidFill>
              <a:effectLst/>
              <a:uLnTx/>
              <a:uFillTx/>
            </a:endParaRPr>
          </a:p>
        </p:txBody>
      </p:sp>
      <p:sp>
        <p:nvSpPr>
          <p:cNvPr id="23" name="TextBox 20"/>
          <p:cNvSpPr txBox="1">
            <a:spLocks noChangeArrowheads="1"/>
          </p:cNvSpPr>
          <p:nvPr/>
        </p:nvSpPr>
        <p:spPr bwMode="auto">
          <a:xfrm>
            <a:off x="7271423" y="1225940"/>
            <a:ext cx="89115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effectLst/>
                <a:uLnTx/>
                <a:uFillTx/>
                <a:latin typeface="Cambria"/>
                <a:cs typeface="Cambria"/>
              </a:rPr>
              <a:t>Reader and Task</a:t>
            </a:r>
          </a:p>
        </p:txBody>
      </p:sp>
    </p:spTree>
    <p:extLst>
      <p:ext uri="{BB962C8B-B14F-4D97-AF65-F5344CB8AC3E}">
        <p14:creationId xmlns="" xmlns:p14="http://schemas.microsoft.com/office/powerpoint/2010/main" val="3513019605"/>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2" descr="Mockingbirdfirst.JPG">
            <a:hlinkClick r:id="rId3"/>
          </p:cNvPr>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57200" y="1752600"/>
            <a:ext cx="1676400" cy="2471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2331156" y="2286000"/>
            <a:ext cx="246944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dirty="0" err="1">
                <a:latin typeface="Cambria"/>
                <a:cs typeface="Cambria"/>
              </a:rPr>
              <a:t>Lexile</a:t>
            </a:r>
            <a:r>
              <a:rPr lang="en-US" sz="2000" dirty="0">
                <a:latin typeface="Cambria"/>
                <a:cs typeface="Cambria"/>
              </a:rPr>
              <a:t> Text Measure: </a:t>
            </a:r>
          </a:p>
        </p:txBody>
      </p:sp>
      <p:sp>
        <p:nvSpPr>
          <p:cNvPr id="8" name="TextBox 2"/>
          <p:cNvSpPr txBox="1">
            <a:spLocks noChangeArrowheads="1"/>
          </p:cNvSpPr>
          <p:nvPr/>
        </p:nvSpPr>
        <p:spPr bwMode="auto">
          <a:xfrm>
            <a:off x="2362200" y="2976563"/>
            <a:ext cx="22225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latin typeface="Cambria"/>
                <a:cs typeface="Cambria"/>
              </a:rPr>
              <a:t>ATOS Book Level:</a:t>
            </a:r>
          </a:p>
        </p:txBody>
      </p:sp>
      <p:sp>
        <p:nvSpPr>
          <p:cNvPr id="9" name="TextBox 3"/>
          <p:cNvSpPr txBox="1">
            <a:spLocks noChangeArrowheads="1"/>
          </p:cNvSpPr>
          <p:nvPr/>
        </p:nvSpPr>
        <p:spPr bwMode="auto">
          <a:xfrm>
            <a:off x="4806950" y="2292905"/>
            <a:ext cx="1295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dirty="0">
                <a:solidFill>
                  <a:srgbClr val="C00000"/>
                </a:solidFill>
                <a:latin typeface="Cambria"/>
                <a:cs typeface="Cambria"/>
              </a:rPr>
              <a:t>870L</a:t>
            </a:r>
          </a:p>
        </p:txBody>
      </p:sp>
      <p:sp>
        <p:nvSpPr>
          <p:cNvPr id="10" name="TextBox 9"/>
          <p:cNvSpPr txBox="1">
            <a:spLocks noChangeArrowheads="1"/>
          </p:cNvSpPr>
          <p:nvPr/>
        </p:nvSpPr>
        <p:spPr bwMode="auto">
          <a:xfrm>
            <a:off x="4800600" y="2983468"/>
            <a:ext cx="1295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dirty="0">
                <a:solidFill>
                  <a:srgbClr val="C00000"/>
                </a:solidFill>
                <a:latin typeface="Cambria"/>
                <a:cs typeface="Cambria"/>
              </a:rPr>
              <a:t>5.6</a:t>
            </a:r>
          </a:p>
        </p:txBody>
      </p:sp>
      <p:pic>
        <p:nvPicPr>
          <p:cNvPr id="11" name="Picture 10"/>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6019800" y="1752600"/>
            <a:ext cx="2633662" cy="18923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Oval 11"/>
          <p:cNvSpPr>
            <a:spLocks noChangeArrowheads="1"/>
          </p:cNvSpPr>
          <p:nvPr/>
        </p:nvSpPr>
        <p:spPr bwMode="auto">
          <a:xfrm>
            <a:off x="6172200" y="2838450"/>
            <a:ext cx="2325687" cy="133350"/>
          </a:xfrm>
          <a:prstGeom prst="ellipse">
            <a:avLst/>
          </a:prstGeom>
          <a:noFill/>
          <a:ln w="50800" algn="ctr">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p>
        </p:txBody>
      </p:sp>
      <p:pic>
        <p:nvPicPr>
          <p:cNvPr id="13" name="Picture 12"/>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3309938" y="4471988"/>
            <a:ext cx="2633662" cy="18923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Oval 13"/>
          <p:cNvSpPr>
            <a:spLocks noChangeArrowheads="1"/>
          </p:cNvSpPr>
          <p:nvPr/>
        </p:nvSpPr>
        <p:spPr bwMode="auto">
          <a:xfrm>
            <a:off x="3444875" y="5791200"/>
            <a:ext cx="2325688" cy="133350"/>
          </a:xfrm>
          <a:prstGeom prst="ellipse">
            <a:avLst/>
          </a:prstGeom>
          <a:noFill/>
          <a:ln w="50800" algn="ctr">
            <a:solidFill>
              <a:srgbClr val="00B05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p>
        </p:txBody>
      </p:sp>
      <p:pic>
        <p:nvPicPr>
          <p:cNvPr id="16" name="Picture 5"/>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6477000" y="3657600"/>
            <a:ext cx="2194560" cy="296483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457200" y="4495800"/>
            <a:ext cx="2433926" cy="184968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Rectangle 2"/>
          <p:cNvSpPr txBox="1">
            <a:spLocks noChangeArrowheads="1"/>
          </p:cNvSpPr>
          <p:nvPr/>
        </p:nvSpPr>
        <p:spPr bwMode="auto">
          <a:xfrm>
            <a:off x="457200" y="304800"/>
            <a:ext cx="8229600" cy="1143000"/>
          </a:xfrm>
          <a:prstGeom prst="rect">
            <a:avLst/>
          </a:prstGeom>
          <a:solidFill>
            <a:srgbClr val="BAB995"/>
          </a:solidFill>
          <a:ln w="38100">
            <a:solidFill>
              <a:schemeClr val="bg2"/>
            </a:solidFill>
          </a:ln>
          <a:extLs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defRPr/>
            </a:pPr>
            <a:r>
              <a:rPr lang="en-US" sz="3600" dirty="0">
                <a:solidFill>
                  <a:srgbClr val="6E0000"/>
                </a:solidFill>
                <a:latin typeface="Cambria"/>
                <a:cs typeface="Cambria"/>
              </a:rPr>
              <a:t>Step </a:t>
            </a:r>
            <a:r>
              <a:rPr lang="en-US" sz="3600" dirty="0" smtClean="0">
                <a:solidFill>
                  <a:srgbClr val="6E0000"/>
                </a:solidFill>
                <a:latin typeface="Cambria"/>
                <a:cs typeface="Cambria"/>
              </a:rPr>
              <a:t>4: </a:t>
            </a:r>
          </a:p>
          <a:p>
            <a:pPr>
              <a:defRPr/>
            </a:pPr>
            <a:r>
              <a:rPr lang="en-US" sz="3600" dirty="0" smtClean="0">
                <a:solidFill>
                  <a:srgbClr val="6E0000"/>
                </a:solidFill>
                <a:latin typeface="Cambria"/>
                <a:cs typeface="Cambria"/>
              </a:rPr>
              <a:t>Recommended Placement</a:t>
            </a:r>
            <a:endParaRPr lang="en-US" sz="3600" kern="1200" dirty="0">
              <a:solidFill>
                <a:srgbClr val="6E0000"/>
              </a:solidFill>
              <a:latin typeface="Cambria"/>
              <a:ea typeface="+mj-ea"/>
              <a:cs typeface="Cambria"/>
            </a:endParaRPr>
          </a:p>
        </p:txBody>
      </p:sp>
      <p:grpSp>
        <p:nvGrpSpPr>
          <p:cNvPr id="2" name="Group 20"/>
          <p:cNvGrpSpPr/>
          <p:nvPr/>
        </p:nvGrpSpPr>
        <p:grpSpPr>
          <a:xfrm>
            <a:off x="7112287" y="381000"/>
            <a:ext cx="1193513" cy="1147762"/>
            <a:chOff x="5600701" y="2662238"/>
            <a:chExt cx="2857499" cy="2747962"/>
          </a:xfrm>
        </p:grpSpPr>
        <p:sp>
          <p:nvSpPr>
            <p:cNvPr id="22" name="Isosceles Triangle 21"/>
            <p:cNvSpPr>
              <a:spLocks noChangeArrowheads="1"/>
            </p:cNvSpPr>
            <p:nvPr/>
          </p:nvSpPr>
          <p:spPr bwMode="auto">
            <a:xfrm>
              <a:off x="5600701" y="4333876"/>
              <a:ext cx="2857499" cy="759226"/>
            </a:xfrm>
            <a:prstGeom prst="triangle">
              <a:avLst>
                <a:gd name="adj" fmla="val 50000"/>
              </a:avLst>
            </a:prstGeom>
            <a:solidFill>
              <a:srgbClr val="2E7084"/>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endParaRPr>
            </a:p>
          </p:txBody>
        </p:sp>
        <p:grpSp>
          <p:nvGrpSpPr>
            <p:cNvPr id="3" name="Group 22"/>
            <p:cNvGrpSpPr/>
            <p:nvPr/>
          </p:nvGrpSpPr>
          <p:grpSpPr>
            <a:xfrm>
              <a:off x="5981703" y="2662238"/>
              <a:ext cx="2133600" cy="2747962"/>
              <a:chOff x="5981703" y="2662238"/>
              <a:chExt cx="2133600" cy="2747962"/>
            </a:xfrm>
          </p:grpSpPr>
          <p:grpSp>
            <p:nvGrpSpPr>
              <p:cNvPr id="4" name="Group 8"/>
              <p:cNvGrpSpPr>
                <a:grpSpLocks/>
              </p:cNvGrpSpPr>
              <p:nvPr/>
            </p:nvGrpSpPr>
            <p:grpSpPr bwMode="auto">
              <a:xfrm>
                <a:off x="6245027" y="2662238"/>
                <a:ext cx="759021" cy="2741613"/>
                <a:chOff x="6502206" y="2419049"/>
                <a:chExt cx="759019" cy="2741913"/>
              </a:xfrm>
            </p:grpSpPr>
            <p:sp>
              <p:nvSpPr>
                <p:cNvPr id="29" name="Isosceles Triangle 22"/>
                <p:cNvSpPr>
                  <a:spLocks noChangeArrowheads="1"/>
                </p:cNvSpPr>
                <p:nvPr/>
              </p:nvSpPr>
              <p:spPr bwMode="auto">
                <a:xfrm rot="7297754">
                  <a:off x="5510759" y="3410496"/>
                  <a:ext cx="2741913" cy="759019"/>
                </a:xfrm>
                <a:prstGeom prst="triangle">
                  <a:avLst>
                    <a:gd name="adj" fmla="val 50000"/>
                  </a:avLst>
                </a:prstGeom>
                <a:solidFill>
                  <a:srgbClr val="FFCC00"/>
                </a:solidFill>
                <a:ln>
                  <a:noFill/>
                </a:ln>
                <a:extLst>
                  <a:ext uri="{91240B29-F687-4f45-9708-019B960494DF}">
                    <a14:hiddenLine xmlns="" xmlns:a14="http://schemas.microsoft.com/office/drawing/2010/main" w="9525" algn="ctr">
                      <a:solidFill>
                        <a:srgbClr val="000000"/>
                      </a:solidFill>
                      <a:round/>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endParaRPr>
                </a:p>
              </p:txBody>
            </p:sp>
            <p:sp>
              <p:nvSpPr>
                <p:cNvPr id="30" name="TextBox 18"/>
                <p:cNvSpPr txBox="1">
                  <a:spLocks noChangeArrowheads="1"/>
                </p:cNvSpPr>
                <p:nvPr/>
              </p:nvSpPr>
              <p:spPr bwMode="auto">
                <a:xfrm rot="-3649141">
                  <a:off x="6020170" y="3522509"/>
                  <a:ext cx="1523284" cy="3693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ysClr val="windowText" lastClr="000000"/>
                      </a:solidFill>
                      <a:effectLst/>
                      <a:uLnTx/>
                      <a:uFillTx/>
                      <a:latin typeface="Cambria"/>
                      <a:cs typeface="Cambria"/>
                    </a:rPr>
                    <a:t>Qualitative</a:t>
                  </a:r>
                </a:p>
              </p:txBody>
            </p:sp>
          </p:grpSp>
          <p:grpSp>
            <p:nvGrpSpPr>
              <p:cNvPr id="5" name="Group 11"/>
              <p:cNvGrpSpPr>
                <a:grpSpLocks/>
              </p:cNvGrpSpPr>
              <p:nvPr/>
            </p:nvGrpSpPr>
            <p:grpSpPr bwMode="auto">
              <a:xfrm>
                <a:off x="7059482" y="2666769"/>
                <a:ext cx="758956" cy="2743431"/>
                <a:chOff x="7316234" y="2424113"/>
                <a:chExt cx="758945" cy="2743197"/>
              </a:xfrm>
            </p:grpSpPr>
            <p:sp>
              <p:nvSpPr>
                <p:cNvPr id="27" name="Isosceles Triangle 23"/>
                <p:cNvSpPr>
                  <a:spLocks noChangeArrowheads="1"/>
                </p:cNvSpPr>
                <p:nvPr/>
              </p:nvSpPr>
              <p:spPr bwMode="auto">
                <a:xfrm rot="14352476" flipH="1">
                  <a:off x="6324108" y="3416239"/>
                  <a:ext cx="2743197" cy="758945"/>
                </a:xfrm>
                <a:prstGeom prst="triangle">
                  <a:avLst>
                    <a:gd name="adj" fmla="val 50000"/>
                  </a:avLst>
                </a:prstGeom>
                <a:solidFill>
                  <a:srgbClr val="DD4F23"/>
                </a:solidFill>
                <a:ln>
                  <a:noFill/>
                </a:ln>
                <a:extLst>
                  <a:ext uri="{91240B29-F687-4f45-9708-019B960494DF}">
                    <a14:hiddenLine xmlns="" xmlns:a14="http://schemas.microsoft.com/office/drawing/2010/main" w="9525" algn="ctr">
                      <a:solidFill>
                        <a:srgbClr val="000000"/>
                      </a:solidFill>
                      <a:round/>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endParaRPr>
                </a:p>
              </p:txBody>
            </p:sp>
            <p:sp>
              <p:nvSpPr>
                <p:cNvPr id="28" name="TextBox 27"/>
                <p:cNvSpPr txBox="1">
                  <a:spLocks noChangeArrowheads="1"/>
                </p:cNvSpPr>
                <p:nvPr/>
              </p:nvSpPr>
              <p:spPr bwMode="auto">
                <a:xfrm rot="3558274">
                  <a:off x="7099944" y="3522373"/>
                  <a:ext cx="1523997" cy="369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ysClr val="windowText" lastClr="000000"/>
                      </a:solidFill>
                      <a:effectLst/>
                      <a:uLnTx/>
                      <a:uFillTx/>
                      <a:latin typeface="Cambria"/>
                      <a:cs typeface="Cambria"/>
                    </a:rPr>
                    <a:t>Quantitative</a:t>
                  </a:r>
                </a:p>
              </p:txBody>
            </p:sp>
          </p:grpSp>
          <p:sp>
            <p:nvSpPr>
              <p:cNvPr id="26" name="TextBox 20"/>
              <p:cNvSpPr txBox="1">
                <a:spLocks noChangeArrowheads="1"/>
              </p:cNvSpPr>
              <p:nvPr/>
            </p:nvSpPr>
            <p:spPr bwMode="auto">
              <a:xfrm>
                <a:off x="5981703" y="4685185"/>
                <a:ext cx="2133600" cy="369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ysClr val="windowText" lastClr="000000"/>
                    </a:solidFill>
                    <a:effectLst/>
                    <a:uLnTx/>
                    <a:uFillTx/>
                    <a:latin typeface="Cambria"/>
                    <a:cs typeface="Cambria"/>
                  </a:rPr>
                  <a:t>Reader and Task</a:t>
                </a:r>
              </a:p>
            </p:txBody>
          </p:sp>
        </p:grpSp>
      </p:grpSp>
    </p:spTree>
    <p:extLst>
      <p:ext uri="{BB962C8B-B14F-4D97-AF65-F5344CB8AC3E}">
        <p14:creationId xmlns="" xmlns:p14="http://schemas.microsoft.com/office/powerpoint/2010/main" val="972171873"/>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0" y="2819400"/>
            <a:ext cx="3275012" cy="340836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8374" name="Picture 2" descr="Mockingbirdfirst.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9600" y="2819400"/>
            <a:ext cx="2438400" cy="3595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Oval 7"/>
          <p:cNvSpPr>
            <a:spLocks noChangeArrowheads="1"/>
          </p:cNvSpPr>
          <p:nvPr/>
        </p:nvSpPr>
        <p:spPr bwMode="auto">
          <a:xfrm>
            <a:off x="5410200" y="5334000"/>
            <a:ext cx="3276600" cy="425450"/>
          </a:xfrm>
          <a:prstGeom prst="ellipse">
            <a:avLst/>
          </a:prstGeom>
          <a:noFill/>
          <a:ln w="50800" algn="ctr">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a:p>
        </p:txBody>
      </p:sp>
      <p:sp>
        <p:nvSpPr>
          <p:cNvPr id="58376" name="TextBox 8"/>
          <p:cNvSpPr txBox="1">
            <a:spLocks noChangeArrowheads="1"/>
          </p:cNvSpPr>
          <p:nvPr/>
        </p:nvSpPr>
        <p:spPr bwMode="auto">
          <a:xfrm>
            <a:off x="457200" y="1676400"/>
            <a:ext cx="822959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latin typeface="Cambria"/>
                <a:cs typeface="Cambria"/>
              </a:rPr>
              <a:t>Based upon all the information—all three legs of the model—the final recommendation for </a:t>
            </a:r>
            <a:r>
              <a:rPr lang="en-US" sz="2400" i="1" dirty="0">
                <a:latin typeface="Cambria"/>
                <a:cs typeface="Cambria"/>
              </a:rPr>
              <a:t>To Kill a </a:t>
            </a:r>
            <a:r>
              <a:rPr lang="en-US" sz="2400" i="1" dirty="0" smtClean="0">
                <a:latin typeface="Cambria"/>
                <a:cs typeface="Cambria"/>
              </a:rPr>
              <a:t>Mockingbird</a:t>
            </a:r>
            <a:r>
              <a:rPr lang="en-US" sz="2400" dirty="0" smtClean="0">
                <a:latin typeface="Cambria"/>
                <a:cs typeface="Cambria"/>
              </a:rPr>
              <a:t>…</a:t>
            </a:r>
            <a:endParaRPr lang="en-US" sz="2400" dirty="0">
              <a:latin typeface="Cambria"/>
              <a:cs typeface="Cambria"/>
            </a:endParaRPr>
          </a:p>
        </p:txBody>
      </p:sp>
      <p:sp>
        <p:nvSpPr>
          <p:cNvPr id="12" name="Rectangle 2"/>
          <p:cNvSpPr txBox="1">
            <a:spLocks noChangeArrowheads="1"/>
          </p:cNvSpPr>
          <p:nvPr/>
        </p:nvSpPr>
        <p:spPr bwMode="auto">
          <a:xfrm>
            <a:off x="457200" y="304800"/>
            <a:ext cx="8229600" cy="1143000"/>
          </a:xfrm>
          <a:prstGeom prst="rect">
            <a:avLst/>
          </a:prstGeom>
          <a:solidFill>
            <a:srgbClr val="BAB995"/>
          </a:solidFill>
          <a:ln w="38100">
            <a:solidFill>
              <a:schemeClr val="bg2"/>
            </a:solidFill>
          </a:ln>
          <a:extLs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defRPr/>
            </a:pPr>
            <a:r>
              <a:rPr lang="en-US" sz="3600" dirty="0">
                <a:solidFill>
                  <a:srgbClr val="6E0000"/>
                </a:solidFill>
                <a:latin typeface="Cambria"/>
                <a:cs typeface="Cambria"/>
              </a:rPr>
              <a:t>Step </a:t>
            </a:r>
            <a:r>
              <a:rPr lang="en-US" sz="3600" dirty="0" smtClean="0">
                <a:solidFill>
                  <a:srgbClr val="6E0000"/>
                </a:solidFill>
                <a:latin typeface="Cambria"/>
                <a:cs typeface="Cambria"/>
              </a:rPr>
              <a:t>4: </a:t>
            </a:r>
          </a:p>
          <a:p>
            <a:pPr>
              <a:defRPr/>
            </a:pPr>
            <a:r>
              <a:rPr lang="en-US" sz="3600" dirty="0" smtClean="0">
                <a:solidFill>
                  <a:srgbClr val="6E0000"/>
                </a:solidFill>
                <a:latin typeface="Cambria"/>
                <a:cs typeface="Cambria"/>
              </a:rPr>
              <a:t>Recommended</a:t>
            </a:r>
            <a:r>
              <a:rPr lang="en-US" sz="3600" dirty="0">
                <a:solidFill>
                  <a:srgbClr val="6E0000"/>
                </a:solidFill>
                <a:latin typeface="Cambria"/>
                <a:cs typeface="Cambria"/>
              </a:rPr>
              <a:t> </a:t>
            </a:r>
            <a:r>
              <a:rPr lang="en-US" sz="3600" dirty="0" smtClean="0">
                <a:solidFill>
                  <a:srgbClr val="6E0000"/>
                </a:solidFill>
                <a:latin typeface="Cambria"/>
                <a:cs typeface="Cambria"/>
              </a:rPr>
              <a:t>Placement</a:t>
            </a:r>
            <a:endParaRPr lang="en-US" sz="3600" kern="1200" dirty="0">
              <a:solidFill>
                <a:srgbClr val="6E0000"/>
              </a:solidFill>
              <a:latin typeface="Cambria"/>
              <a:ea typeface="+mj-ea"/>
              <a:cs typeface="Cambria"/>
            </a:endParaRPr>
          </a:p>
        </p:txBody>
      </p:sp>
      <p:grpSp>
        <p:nvGrpSpPr>
          <p:cNvPr id="2" name="Group 13"/>
          <p:cNvGrpSpPr/>
          <p:nvPr/>
        </p:nvGrpSpPr>
        <p:grpSpPr>
          <a:xfrm>
            <a:off x="7112287" y="381000"/>
            <a:ext cx="1193513" cy="1147762"/>
            <a:chOff x="5600701" y="2662238"/>
            <a:chExt cx="2857499" cy="2747962"/>
          </a:xfrm>
        </p:grpSpPr>
        <p:sp>
          <p:nvSpPr>
            <p:cNvPr id="15" name="Isosceles Triangle 21"/>
            <p:cNvSpPr>
              <a:spLocks noChangeArrowheads="1"/>
            </p:cNvSpPr>
            <p:nvPr/>
          </p:nvSpPr>
          <p:spPr bwMode="auto">
            <a:xfrm>
              <a:off x="5600701" y="4333876"/>
              <a:ext cx="2857499" cy="759226"/>
            </a:xfrm>
            <a:prstGeom prst="triangle">
              <a:avLst>
                <a:gd name="adj" fmla="val 50000"/>
              </a:avLst>
            </a:prstGeom>
            <a:solidFill>
              <a:srgbClr val="2E7084"/>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endParaRPr>
            </a:p>
          </p:txBody>
        </p:sp>
        <p:grpSp>
          <p:nvGrpSpPr>
            <p:cNvPr id="3" name="Group 15"/>
            <p:cNvGrpSpPr/>
            <p:nvPr/>
          </p:nvGrpSpPr>
          <p:grpSpPr>
            <a:xfrm>
              <a:off x="5981703" y="2662238"/>
              <a:ext cx="2133600" cy="2747962"/>
              <a:chOff x="5981703" y="2662238"/>
              <a:chExt cx="2133600" cy="2747962"/>
            </a:xfrm>
          </p:grpSpPr>
          <p:grpSp>
            <p:nvGrpSpPr>
              <p:cNvPr id="4" name="Group 8"/>
              <p:cNvGrpSpPr>
                <a:grpSpLocks/>
              </p:cNvGrpSpPr>
              <p:nvPr/>
            </p:nvGrpSpPr>
            <p:grpSpPr bwMode="auto">
              <a:xfrm>
                <a:off x="6245027" y="2662238"/>
                <a:ext cx="759021" cy="2741613"/>
                <a:chOff x="6502206" y="2419049"/>
                <a:chExt cx="759019" cy="2741913"/>
              </a:xfrm>
            </p:grpSpPr>
            <p:sp>
              <p:nvSpPr>
                <p:cNvPr id="22" name="Isosceles Triangle 22"/>
                <p:cNvSpPr>
                  <a:spLocks noChangeArrowheads="1"/>
                </p:cNvSpPr>
                <p:nvPr/>
              </p:nvSpPr>
              <p:spPr bwMode="auto">
                <a:xfrm rot="7297754">
                  <a:off x="5510759" y="3410496"/>
                  <a:ext cx="2741913" cy="759019"/>
                </a:xfrm>
                <a:prstGeom prst="triangle">
                  <a:avLst>
                    <a:gd name="adj" fmla="val 50000"/>
                  </a:avLst>
                </a:prstGeom>
                <a:solidFill>
                  <a:srgbClr val="FFCC00"/>
                </a:solidFill>
                <a:ln>
                  <a:noFill/>
                </a:ln>
                <a:extLst>
                  <a:ext uri="{91240B29-F687-4f45-9708-019B960494DF}">
                    <a14:hiddenLine xmlns="" xmlns:a14="http://schemas.microsoft.com/office/drawing/2010/main" w="9525" algn="ctr">
                      <a:solidFill>
                        <a:srgbClr val="000000"/>
                      </a:solidFill>
                      <a:round/>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endParaRPr>
                </a:p>
              </p:txBody>
            </p:sp>
            <p:sp>
              <p:nvSpPr>
                <p:cNvPr id="23" name="TextBox 18"/>
                <p:cNvSpPr txBox="1">
                  <a:spLocks noChangeArrowheads="1"/>
                </p:cNvSpPr>
                <p:nvPr/>
              </p:nvSpPr>
              <p:spPr bwMode="auto">
                <a:xfrm rot="-3649141">
                  <a:off x="6020170" y="3522509"/>
                  <a:ext cx="1523284" cy="3693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ysClr val="windowText" lastClr="000000"/>
                      </a:solidFill>
                      <a:effectLst/>
                      <a:uLnTx/>
                      <a:uFillTx/>
                      <a:latin typeface="Cambria"/>
                      <a:cs typeface="Cambria"/>
                    </a:rPr>
                    <a:t>Qualitative</a:t>
                  </a:r>
                </a:p>
              </p:txBody>
            </p:sp>
          </p:grpSp>
          <p:grpSp>
            <p:nvGrpSpPr>
              <p:cNvPr id="6" name="Group 11"/>
              <p:cNvGrpSpPr>
                <a:grpSpLocks/>
              </p:cNvGrpSpPr>
              <p:nvPr/>
            </p:nvGrpSpPr>
            <p:grpSpPr bwMode="auto">
              <a:xfrm>
                <a:off x="7059482" y="2666769"/>
                <a:ext cx="758956" cy="2743431"/>
                <a:chOff x="7316234" y="2424113"/>
                <a:chExt cx="758945" cy="2743197"/>
              </a:xfrm>
            </p:grpSpPr>
            <p:sp>
              <p:nvSpPr>
                <p:cNvPr id="20" name="Isosceles Triangle 23"/>
                <p:cNvSpPr>
                  <a:spLocks noChangeArrowheads="1"/>
                </p:cNvSpPr>
                <p:nvPr/>
              </p:nvSpPr>
              <p:spPr bwMode="auto">
                <a:xfrm rot="14352476" flipH="1">
                  <a:off x="6324108" y="3416239"/>
                  <a:ext cx="2743197" cy="758945"/>
                </a:xfrm>
                <a:prstGeom prst="triangle">
                  <a:avLst>
                    <a:gd name="adj" fmla="val 50000"/>
                  </a:avLst>
                </a:prstGeom>
                <a:solidFill>
                  <a:srgbClr val="DD4F23"/>
                </a:solidFill>
                <a:ln>
                  <a:noFill/>
                </a:ln>
                <a:extLst>
                  <a:ext uri="{91240B29-F687-4f45-9708-019B960494DF}">
                    <a14:hiddenLine xmlns="" xmlns:a14="http://schemas.microsoft.com/office/drawing/2010/main" w="9525" algn="ctr">
                      <a:solidFill>
                        <a:srgbClr val="000000"/>
                      </a:solidFill>
                      <a:round/>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endParaRPr>
                </a:p>
              </p:txBody>
            </p:sp>
            <p:sp>
              <p:nvSpPr>
                <p:cNvPr id="21" name="TextBox 20"/>
                <p:cNvSpPr txBox="1">
                  <a:spLocks noChangeArrowheads="1"/>
                </p:cNvSpPr>
                <p:nvPr/>
              </p:nvSpPr>
              <p:spPr bwMode="auto">
                <a:xfrm rot="3558274">
                  <a:off x="7099944" y="3522373"/>
                  <a:ext cx="1523997" cy="369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ysClr val="windowText" lastClr="000000"/>
                      </a:solidFill>
                      <a:effectLst/>
                      <a:uLnTx/>
                      <a:uFillTx/>
                      <a:latin typeface="Cambria"/>
                      <a:cs typeface="Cambria"/>
                    </a:rPr>
                    <a:t>Quantitative</a:t>
                  </a:r>
                </a:p>
              </p:txBody>
            </p:sp>
          </p:grpSp>
          <p:sp>
            <p:nvSpPr>
              <p:cNvPr id="19" name="TextBox 20"/>
              <p:cNvSpPr txBox="1">
                <a:spLocks noChangeArrowheads="1"/>
              </p:cNvSpPr>
              <p:nvPr/>
            </p:nvSpPr>
            <p:spPr bwMode="auto">
              <a:xfrm>
                <a:off x="5981703" y="4685185"/>
                <a:ext cx="2133600" cy="369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ysClr val="windowText" lastClr="000000"/>
                    </a:solidFill>
                    <a:effectLst/>
                    <a:uLnTx/>
                    <a:uFillTx/>
                    <a:latin typeface="Cambria"/>
                    <a:cs typeface="Cambria"/>
                  </a:rPr>
                  <a:t>Reader and Task</a:t>
                </a:r>
              </a:p>
            </p:txBody>
          </p:sp>
        </p:grpSp>
      </p:grpSp>
    </p:spTree>
    <p:extLst>
      <p:ext uri="{BB962C8B-B14F-4D97-AF65-F5344CB8AC3E}">
        <p14:creationId xmlns="" xmlns:p14="http://schemas.microsoft.com/office/powerpoint/2010/main" val="4283479285"/>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a:solidFill>
            <a:schemeClr val="bg2">
              <a:lumMod val="75000"/>
            </a:schemeClr>
          </a:solidFill>
        </p:spPr>
        <p:txBody>
          <a:bodyPr>
            <a:normAutofit/>
          </a:bodyPr>
          <a:lstStyle/>
          <a:p>
            <a:r>
              <a:rPr lang="en-US" dirty="0" smtClean="0"/>
              <a:t>Text Complexity Analysis Template</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1447800"/>
            <a:ext cx="8153400" cy="45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525" y="685800"/>
            <a:ext cx="7086600" cy="914400"/>
          </a:xfrm>
          <a:solidFill>
            <a:schemeClr val="bg2">
              <a:lumMod val="75000"/>
            </a:schemeClr>
          </a:solidFill>
        </p:spPr>
        <p:txBody>
          <a:bodyPr>
            <a:noAutofit/>
          </a:bodyPr>
          <a:lstStyle/>
          <a:p>
            <a:r>
              <a:rPr lang="en-US" sz="3200" dirty="0" smtClean="0">
                <a:latin typeface="Arial" pitchFamily="34" charset="0"/>
                <a:cs typeface="Arial" pitchFamily="34" charset="0"/>
              </a:rPr>
              <a:t>So what does this really look like in my classroom?</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1279525" y="2514600"/>
            <a:ext cx="5257800" cy="3611563"/>
          </a:xfrm>
        </p:spPr>
        <p:txBody>
          <a:bodyPr/>
          <a:lstStyle/>
          <a:p>
            <a:r>
              <a:rPr lang="en-US" dirty="0" smtClean="0">
                <a:hlinkClick r:id="rId3"/>
              </a:rPr>
              <a:t>Summary-Key to Learning </a:t>
            </a:r>
            <a:endParaRPr lang="en-US" dirty="0"/>
          </a:p>
          <a:p>
            <a:endParaRPr lang="en-US" dirty="0"/>
          </a:p>
        </p:txBody>
      </p:sp>
    </p:spTree>
    <p:extLst>
      <p:ext uri="{BB962C8B-B14F-4D97-AF65-F5344CB8AC3E}">
        <p14:creationId xmlns="" xmlns:p14="http://schemas.microsoft.com/office/powerpoint/2010/main" val="3427253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normAutofit/>
          </a:bodyPr>
          <a:lstStyle/>
          <a:p>
            <a:r>
              <a:rPr lang="en-US" dirty="0" smtClean="0"/>
              <a:t>For More Information</a:t>
            </a:r>
            <a:endParaRPr lang="en-US" dirty="0"/>
          </a:p>
        </p:txBody>
      </p:sp>
      <p:sp>
        <p:nvSpPr>
          <p:cNvPr id="4" name="Content Placeholder 3"/>
          <p:cNvSpPr>
            <a:spLocks noGrp="1"/>
          </p:cNvSpPr>
          <p:nvPr>
            <p:ph idx="1"/>
          </p:nvPr>
        </p:nvSpPr>
        <p:spPr/>
        <p:txBody>
          <a:bodyPr/>
          <a:lstStyle/>
          <a:p>
            <a:pPr>
              <a:buNone/>
            </a:pPr>
            <a:r>
              <a:rPr lang="en-US" sz="1800" dirty="0" smtClean="0"/>
              <a:t>Please see Melissa </a:t>
            </a:r>
            <a:r>
              <a:rPr lang="en-US" sz="1800" dirty="0" err="1" smtClean="0"/>
              <a:t>Krempasky’s</a:t>
            </a:r>
            <a:r>
              <a:rPr lang="en-US" sz="1800" dirty="0" smtClean="0"/>
              <a:t> website </a:t>
            </a:r>
          </a:p>
          <a:p>
            <a:endParaRPr lang="en-US" sz="1800" dirty="0" smtClean="0"/>
          </a:p>
          <a:p>
            <a:r>
              <a:rPr lang="en-US" sz="1800" dirty="0" smtClean="0"/>
              <a:t>http://www.westerville.k12.oh.us/olc/teacher.aspx?s=4998</a:t>
            </a:r>
            <a:endParaRPr lang="en-US" sz="1800" dirty="0"/>
          </a:p>
        </p:txBody>
      </p:sp>
    </p:spTree>
    <p:extLst>
      <p:ext uri="{BB962C8B-B14F-4D97-AF65-F5344CB8AC3E}">
        <p14:creationId xmlns="" xmlns:p14="http://schemas.microsoft.com/office/powerpoint/2010/main" val="2517590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6172200" cy="685800"/>
          </a:xfrm>
          <a:solidFill>
            <a:schemeClr val="bg2">
              <a:lumMod val="75000"/>
            </a:schemeClr>
          </a:solidFill>
          <a:ln>
            <a:solidFill>
              <a:schemeClr val="accent2">
                <a:lumMod val="20000"/>
                <a:lumOff val="80000"/>
              </a:schemeClr>
            </a:solidFill>
          </a:ln>
        </p:spPr>
        <p:txBody>
          <a:bodyPr>
            <a:normAutofit/>
          </a:bodyPr>
          <a:lstStyle/>
          <a:p>
            <a:r>
              <a:rPr lang="en-US" dirty="0" smtClean="0"/>
              <a:t>Text Complexity</a:t>
            </a:r>
            <a:endParaRPr lang="en-US" dirty="0"/>
          </a:p>
        </p:txBody>
      </p:sp>
      <p:sp>
        <p:nvSpPr>
          <p:cNvPr id="3" name="Content Placeholder 2"/>
          <p:cNvSpPr>
            <a:spLocks noGrp="1"/>
          </p:cNvSpPr>
          <p:nvPr>
            <p:ph idx="1"/>
          </p:nvPr>
        </p:nvSpPr>
        <p:spPr>
          <a:xfrm>
            <a:off x="1066800" y="1600200"/>
            <a:ext cx="5470525" cy="4525963"/>
          </a:xfrm>
        </p:spPr>
        <p:txBody>
          <a:bodyPr>
            <a:normAutofit/>
          </a:bodyPr>
          <a:lstStyle/>
          <a:p>
            <a:r>
              <a:rPr lang="en-US" altLang="ja-JP" sz="2400" i="1" dirty="0" smtClean="0">
                <a:latin typeface="Arial Narrow" pitchFamily="34" charset="0"/>
                <a:ea typeface="ＭＳ Ｐゴシック" pitchFamily="-84" charset="-128"/>
                <a:cs typeface="Geneva" pitchFamily="-84" charset="0"/>
              </a:rPr>
              <a:t>The </a:t>
            </a:r>
            <a:r>
              <a:rPr lang="en-US" altLang="ja-JP" sz="2400" dirty="0" smtClean="0">
                <a:latin typeface="Arial Narrow" pitchFamily="34" charset="0"/>
                <a:ea typeface="ＭＳ Ｐゴシック" pitchFamily="-84" charset="-128"/>
                <a:cs typeface="Geneva" pitchFamily="-84" charset="0"/>
              </a:rPr>
              <a:t>Common</a:t>
            </a:r>
            <a:r>
              <a:rPr lang="en-US" altLang="ja-JP" sz="2400" i="1" dirty="0" smtClean="0">
                <a:latin typeface="Arial Narrow" pitchFamily="34" charset="0"/>
                <a:ea typeface="ＭＳ Ｐゴシック" pitchFamily="-84" charset="-128"/>
                <a:cs typeface="Geneva" pitchFamily="-84" charset="0"/>
              </a:rPr>
              <a:t> Core Standards hinge on students encountering appropriately complex texts at each grade level in order to develop the mature language skills and the conceptual knowledge they need for success in school and life</a:t>
            </a:r>
            <a:r>
              <a:rPr lang="ja-JP" altLang="en-US" sz="2400" dirty="0" smtClean="0">
                <a:latin typeface="Arial Narrow" pitchFamily="34" charset="0"/>
                <a:ea typeface="ＭＳ Ｐゴシック" pitchFamily="-84" charset="-128"/>
                <a:cs typeface="Geneva" pitchFamily="-84" charset="0"/>
              </a:rPr>
              <a:t>”</a:t>
            </a:r>
            <a:r>
              <a:rPr lang="en-US" altLang="ja-JP" sz="2400" dirty="0" smtClean="0">
                <a:latin typeface="Arial Narrow" pitchFamily="34" charset="0"/>
                <a:ea typeface="ＭＳ Ｐゴシック" pitchFamily="-84" charset="-128"/>
                <a:cs typeface="Geneva" pitchFamily="-84" charset="0"/>
              </a:rPr>
              <a:t> (p. 3).</a:t>
            </a:r>
            <a:endParaRPr lang="en-US" sz="2400" dirty="0" smtClean="0">
              <a:latin typeface="Arial Narrow" pitchFamily="34" charset="0"/>
              <a:ea typeface="ＭＳ Ｐゴシック" pitchFamily="-84" charset="-128"/>
              <a:cs typeface="Geneva" pitchFamily="-84" charset="0"/>
            </a:endParaRPr>
          </a:p>
          <a:p>
            <a:endParaRPr lang="en-US" dirty="0">
              <a:solidFill>
                <a:schemeClr val="bg1"/>
              </a:solidFill>
            </a:endParaRPr>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4600" y="5029200"/>
            <a:ext cx="3105150" cy="105671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848600" cy="1143000"/>
          </a:xfrm>
          <a:solidFill>
            <a:schemeClr val="bg2">
              <a:lumMod val="75000"/>
            </a:schemeClr>
          </a:solidFill>
        </p:spPr>
        <p:txBody>
          <a:bodyPr>
            <a:normAutofit fontScale="90000"/>
          </a:bodyPr>
          <a:lstStyle/>
          <a:p>
            <a:r>
              <a:rPr lang="en-US" dirty="0" smtClean="0"/>
              <a:t>Reading Standards for Literature </a:t>
            </a:r>
            <a:br>
              <a:rPr lang="en-US" dirty="0" smtClean="0"/>
            </a:br>
            <a:r>
              <a:rPr lang="en-US" sz="3600" dirty="0" smtClean="0"/>
              <a:t>Example grade level Standard 10 </a:t>
            </a:r>
            <a:endParaRPr lang="en-US" sz="3600" dirty="0"/>
          </a:p>
        </p:txBody>
      </p:sp>
      <p:sp>
        <p:nvSpPr>
          <p:cNvPr id="3" name="Content Placeholder 2"/>
          <p:cNvSpPr>
            <a:spLocks noGrp="1"/>
          </p:cNvSpPr>
          <p:nvPr>
            <p:ph idx="4294967295"/>
          </p:nvPr>
        </p:nvSpPr>
        <p:spPr>
          <a:xfrm>
            <a:off x="0" y="1806575"/>
            <a:ext cx="7124700" cy="4052888"/>
          </a:xfrm>
        </p:spPr>
        <p:txBody>
          <a:bodyPr/>
          <a:lstStyle/>
          <a:p>
            <a:pPr marL="0" indent="0">
              <a:buNone/>
            </a:pPr>
            <a:endParaRPr lang="en-US" dirty="0" smtClean="0"/>
          </a:p>
          <a:p>
            <a:endParaRPr lang="en-US" dirty="0"/>
          </a:p>
          <a:p>
            <a:endParaRPr lang="en-US" dirty="0" smtClean="0"/>
          </a:p>
          <a:p>
            <a:endParaRPr lang="en-US" dirty="0"/>
          </a:p>
        </p:txBody>
      </p:sp>
      <p:sp>
        <p:nvSpPr>
          <p:cNvPr id="4" name="TextBox 3"/>
          <p:cNvSpPr txBox="1"/>
          <p:nvPr/>
        </p:nvSpPr>
        <p:spPr>
          <a:xfrm>
            <a:off x="609600" y="3962400"/>
            <a:ext cx="617220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dirty="0" smtClean="0"/>
          </a:p>
          <a:p>
            <a:r>
              <a:rPr lang="en-US" b="1" dirty="0" smtClean="0"/>
              <a:t>Fourth Grade</a:t>
            </a:r>
            <a:r>
              <a:rPr lang="en-US" dirty="0" smtClean="0"/>
              <a:t>:  By the end of the year, read and comprehend literature, including stories, dramas, and poetry, in the grades 4–5 text complexity band proficiently, with scaffolding as needed at the high end of the range.</a:t>
            </a:r>
          </a:p>
          <a:p>
            <a:endParaRPr lang="en-US" dirty="0"/>
          </a:p>
        </p:txBody>
      </p:sp>
      <p:sp>
        <p:nvSpPr>
          <p:cNvPr id="7" name="TextBox 6"/>
          <p:cNvSpPr txBox="1"/>
          <p:nvPr/>
        </p:nvSpPr>
        <p:spPr>
          <a:xfrm>
            <a:off x="609600" y="2286000"/>
            <a:ext cx="61722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t>Third Grade</a:t>
            </a:r>
            <a:r>
              <a:rPr lang="en-US" dirty="0" smtClean="0"/>
              <a:t>:  By the end of the year, read and comprehend literature, including stories, dramas, and poetry, at the high end of the grades 2–3 text complexity band independently and proficiently</a:t>
            </a:r>
          </a:p>
        </p:txBody>
      </p:sp>
    </p:spTree>
    <p:extLst>
      <p:ext uri="{BB962C8B-B14F-4D97-AF65-F5344CB8AC3E}">
        <p14:creationId xmlns="" xmlns:p14="http://schemas.microsoft.com/office/powerpoint/2010/main" val="902921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6553199" cy="1066799"/>
          </a:xfrm>
          <a:solidFill>
            <a:schemeClr val="bg2">
              <a:lumMod val="75000"/>
            </a:schemeClr>
          </a:solidFill>
          <a:ln>
            <a:solidFill>
              <a:schemeClr val="accent2">
                <a:lumMod val="20000"/>
                <a:lumOff val="80000"/>
              </a:schemeClr>
            </a:solidFill>
          </a:ln>
        </p:spPr>
        <p:txBody>
          <a:bodyPr>
            <a:normAutofit fontScale="90000"/>
          </a:bodyPr>
          <a:lstStyle/>
          <a:p>
            <a:r>
              <a:rPr lang="en-US" dirty="0" smtClean="0"/>
              <a:t>Example grade level </a:t>
            </a:r>
            <a:br>
              <a:rPr lang="en-US" dirty="0" smtClean="0"/>
            </a:br>
            <a:r>
              <a:rPr lang="en-US" dirty="0" smtClean="0"/>
              <a:t>Standard 10 Continued….</a:t>
            </a:r>
            <a:endParaRPr lang="en-US" dirty="0"/>
          </a:p>
        </p:txBody>
      </p:sp>
      <p:sp>
        <p:nvSpPr>
          <p:cNvPr id="3" name="TextBox 2"/>
          <p:cNvSpPr txBox="1"/>
          <p:nvPr/>
        </p:nvSpPr>
        <p:spPr>
          <a:xfrm>
            <a:off x="685800" y="1981201"/>
            <a:ext cx="594360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dirty="0"/>
          </a:p>
          <a:p>
            <a:r>
              <a:rPr lang="en-US" b="1" dirty="0" smtClean="0"/>
              <a:t>Fifth Grade</a:t>
            </a:r>
            <a:r>
              <a:rPr lang="en-US" dirty="0" smtClean="0"/>
              <a:t>:  </a:t>
            </a:r>
            <a:r>
              <a:rPr lang="en-US" dirty="0"/>
              <a:t>By the end of the year, read and </a:t>
            </a:r>
            <a:r>
              <a:rPr lang="en-US" dirty="0" smtClean="0"/>
              <a:t>comprehend literature</a:t>
            </a:r>
            <a:r>
              <a:rPr lang="en-US" dirty="0"/>
              <a:t>, including stories, dramas, and </a:t>
            </a:r>
            <a:r>
              <a:rPr lang="en-US" dirty="0" smtClean="0"/>
              <a:t>poetry, at </a:t>
            </a:r>
            <a:r>
              <a:rPr lang="en-US" dirty="0"/>
              <a:t>the high end of the grades 4–5 text </a:t>
            </a:r>
            <a:r>
              <a:rPr lang="en-US" dirty="0" smtClean="0"/>
              <a:t>complexity band </a:t>
            </a:r>
            <a:r>
              <a:rPr lang="en-US" dirty="0"/>
              <a:t>independently and proficiently</a:t>
            </a:r>
            <a:r>
              <a:rPr lang="en-US" dirty="0" smtClean="0"/>
              <a:t>.</a:t>
            </a:r>
          </a:p>
          <a:p>
            <a:endParaRPr lang="en-US" dirty="0"/>
          </a:p>
        </p:txBody>
      </p:sp>
      <p:sp>
        <p:nvSpPr>
          <p:cNvPr id="4" name="TextBox 3"/>
          <p:cNvSpPr txBox="1"/>
          <p:nvPr/>
        </p:nvSpPr>
        <p:spPr>
          <a:xfrm>
            <a:off x="685800" y="3962400"/>
            <a:ext cx="594360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t>Sixth Grade</a:t>
            </a:r>
            <a:r>
              <a:rPr lang="en-US" dirty="0" smtClean="0"/>
              <a:t>:  By the end of the year, read and comprehend literature, including stories, dramas, and poems, in the grades 6–8 text complexity band proficiently, with scaffolding as needed at the high end of the range.</a:t>
            </a:r>
          </a:p>
          <a:p>
            <a:endParaRPr lang="en-US" dirty="0"/>
          </a:p>
        </p:txBody>
      </p:sp>
    </p:spTree>
    <p:extLst>
      <p:ext uri="{BB962C8B-B14F-4D97-AF65-F5344CB8AC3E}">
        <p14:creationId xmlns="" xmlns:p14="http://schemas.microsoft.com/office/powerpoint/2010/main" val="2122988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tretch>
            <a:fillRect/>
          </a:stretch>
        </p:blipFill>
        <p:spPr bwMode="auto">
          <a:xfrm>
            <a:off x="1066800" y="1524000"/>
            <a:ext cx="7589520" cy="4828717"/>
          </a:xfrm>
          <a:prstGeom prst="rect">
            <a:avLst/>
          </a:prstGeom>
          <a:noFill/>
          <a:ln w="9525">
            <a:noFill/>
            <a:miter lim="800000"/>
            <a:headEnd/>
            <a:tailEnd/>
          </a:ln>
        </p:spPr>
      </p:pic>
      <p:sp>
        <p:nvSpPr>
          <p:cNvPr id="2" name="Title 1"/>
          <p:cNvSpPr>
            <a:spLocks noGrp="1"/>
          </p:cNvSpPr>
          <p:nvPr>
            <p:ph type="title"/>
          </p:nvPr>
        </p:nvSpPr>
        <p:spPr>
          <a:xfrm>
            <a:off x="533400" y="457200"/>
            <a:ext cx="8001000" cy="685800"/>
          </a:xfrm>
          <a:solidFill>
            <a:schemeClr val="bg2">
              <a:lumMod val="75000"/>
            </a:schemeClr>
          </a:solidFill>
        </p:spPr>
        <p:txBody>
          <a:bodyPr>
            <a:normAutofit fontScale="90000"/>
          </a:bodyPr>
          <a:lstStyle/>
          <a:p>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Why Is Text Complexity Important?</a:t>
            </a:r>
            <a:br>
              <a:rPr lang="en-US" dirty="0" smtClean="0">
                <a:latin typeface="Arial" pitchFamily="34" charset="0"/>
                <a:cs typeface="Arial" pitchFamily="34" charset="0"/>
              </a:rPr>
            </a:br>
            <a:endParaRPr lang="en-US" dirty="0">
              <a:latin typeface="Arial" pitchFamily="34" charset="0"/>
              <a:cs typeface="Arial" pitchFamily="34" charset="0"/>
            </a:endParaRPr>
          </a:p>
        </p:txBody>
      </p:sp>
      <p:sp>
        <p:nvSpPr>
          <p:cNvPr id="5" name="TextBox 4"/>
          <p:cNvSpPr txBox="1"/>
          <p:nvPr/>
        </p:nvSpPr>
        <p:spPr>
          <a:xfrm>
            <a:off x="1219200" y="1219200"/>
            <a:ext cx="6172200" cy="646331"/>
          </a:xfrm>
          <a:prstGeom prst="rect">
            <a:avLst/>
          </a:prstGeom>
          <a:noFill/>
        </p:spPr>
        <p:txBody>
          <a:bodyPr wrap="square" rtlCol="0">
            <a:spAutoFit/>
          </a:bodyPr>
          <a:lstStyle/>
          <a:p>
            <a:r>
              <a:rPr lang="en-US" dirty="0" smtClean="0">
                <a:hlinkClick r:id="rId4"/>
              </a:rPr>
              <a:t>Why Text Complexity Matters</a:t>
            </a:r>
            <a:endParaRPr lang="en-US" dirty="0" smtClean="0"/>
          </a:p>
          <a:p>
            <a:endParaRPr lang="en-US" dirty="0"/>
          </a:p>
        </p:txBody>
      </p:sp>
    </p:spTree>
    <p:extLst>
      <p:ext uri="{BB962C8B-B14F-4D97-AF65-F5344CB8AC3E}">
        <p14:creationId xmlns="" xmlns:p14="http://schemas.microsoft.com/office/powerpoint/2010/main" val="2066682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Question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latin typeface="Arial"/>
                <a:cs typeface="Arial"/>
              </a:rPr>
              <a:t>Why do you think text complexity is being addressed in the Common Core?</a:t>
            </a:r>
          </a:p>
        </p:txBody>
      </p:sp>
    </p:spTree>
    <p:extLst>
      <p:ext uri="{BB962C8B-B14F-4D97-AF65-F5344CB8AC3E}">
        <p14:creationId xmlns="" xmlns:p14="http://schemas.microsoft.com/office/powerpoint/2010/main" val="2014962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248399" cy="762000"/>
          </a:xfrm>
          <a:solidFill>
            <a:schemeClr val="bg2">
              <a:lumMod val="75000"/>
            </a:schemeClr>
          </a:solidFill>
        </p:spPr>
        <p:txBody>
          <a:bodyPr>
            <a:noAutofit/>
          </a:bodyPr>
          <a:lstStyle/>
          <a:p>
            <a:pPr algn="ctr"/>
            <a:r>
              <a:rPr lang="en-US" sz="2800" dirty="0" smtClean="0">
                <a:latin typeface="Arial" pitchFamily="34" charset="0"/>
                <a:cs typeface="Arial" pitchFamily="34" charset="0"/>
              </a:rPr>
              <a:t>Text Complexity Comparison:  </a:t>
            </a:r>
            <a:br>
              <a:rPr lang="en-US" sz="2800" dirty="0" smtClean="0">
                <a:latin typeface="Arial" pitchFamily="34" charset="0"/>
                <a:cs typeface="Arial" pitchFamily="34" charset="0"/>
              </a:rPr>
            </a:br>
            <a:r>
              <a:rPr lang="en-US" sz="2800" dirty="0" smtClean="0">
                <a:latin typeface="Arial" pitchFamily="34" charset="0"/>
                <a:cs typeface="Arial" pitchFamily="34" charset="0"/>
              </a:rPr>
              <a:t>Then and Now</a:t>
            </a:r>
            <a:endParaRPr lang="en-US" sz="2800" dirty="0">
              <a:latin typeface="Arial" pitchFamily="34" charset="0"/>
              <a:cs typeface="Arial" pitchFamily="34" charset="0"/>
            </a:endParaRPr>
          </a:p>
        </p:txBody>
      </p:sp>
      <p:pic>
        <p:nvPicPr>
          <p:cNvPr id="4" name="Content Placeholder 3" descr="Lexile Pict1.JPG"/>
          <p:cNvPicPr>
            <a:picLocks noGrp="1" noChangeAspect="1"/>
          </p:cNvPicPr>
          <p:nvPr>
            <p:ph idx="1"/>
          </p:nvPr>
        </p:nvPicPr>
        <p:blipFill>
          <a:blip r:embed="rId3" cstate="print"/>
          <a:stretch>
            <a:fillRect/>
          </a:stretch>
        </p:blipFill>
        <p:spPr>
          <a:xfrm>
            <a:off x="1600200" y="1371600"/>
            <a:ext cx="5212080" cy="5212080"/>
          </a:xfrm>
        </p:spPr>
      </p:pic>
    </p:spTree>
    <p:extLst>
      <p:ext uri="{BB962C8B-B14F-4D97-AF65-F5344CB8AC3E}">
        <p14:creationId xmlns="" xmlns:p14="http://schemas.microsoft.com/office/powerpoint/2010/main" val="635599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600" y="609600"/>
            <a:ext cx="7589520" cy="5562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 name="TextBox 5"/>
          <p:cNvSpPr txBox="1"/>
          <p:nvPr/>
        </p:nvSpPr>
        <p:spPr>
          <a:xfrm>
            <a:off x="1371600" y="381000"/>
            <a:ext cx="6477000" cy="369332"/>
          </a:xfrm>
          <a:prstGeom prst="rect">
            <a:avLst/>
          </a:prstGeom>
          <a:noFill/>
        </p:spPr>
        <p:txBody>
          <a:bodyPr wrap="square" rtlCol="0">
            <a:spAutoFit/>
          </a:bodyPr>
          <a:lstStyle/>
          <a:p>
            <a:endParaRPr lang="en-US" dirty="0"/>
          </a:p>
        </p:txBody>
      </p:sp>
    </p:spTree>
    <p:extLst>
      <p:ext uri="{BB962C8B-B14F-4D97-AF65-F5344CB8AC3E}">
        <p14:creationId xmlns="" xmlns:p14="http://schemas.microsoft.com/office/powerpoint/2010/main" val="1792011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0115944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TotalTime>
  <Words>1450</Words>
  <Application>Microsoft Office PowerPoint</Application>
  <PresentationFormat>On-screen Show (4:3)</PresentationFormat>
  <Paragraphs>257</Paragraphs>
  <Slides>27</Slides>
  <Notes>21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01159440</vt:lpstr>
      <vt:lpstr>Text Complexity   the Common Core Standards for  English Language Arts, Literacy in History/Social                  Studies, Science and Technical Subjects</vt:lpstr>
      <vt:lpstr>Slide 2</vt:lpstr>
      <vt:lpstr>Text Complexity</vt:lpstr>
      <vt:lpstr>Reading Standards for Literature  Example grade level Standard 10 </vt:lpstr>
      <vt:lpstr>Example grade level  Standard 10 Continued….</vt:lpstr>
      <vt:lpstr> Why Is Text Complexity Important? </vt:lpstr>
      <vt:lpstr>Reflection Question</vt:lpstr>
      <vt:lpstr>Text Complexity Comparison:   Then and Now</vt:lpstr>
      <vt:lpstr>Slide 9</vt:lpstr>
      <vt:lpstr>Three Components of Text Complexity</vt:lpstr>
      <vt:lpstr>Video for Text Complexity</vt:lpstr>
      <vt:lpstr> Determining Text Complexity</vt:lpstr>
      <vt:lpstr>Slide 13</vt:lpstr>
      <vt:lpstr>Slide 14</vt:lpstr>
      <vt:lpstr>Step 1: Quantitative Measures</vt:lpstr>
      <vt:lpstr>Slide 16</vt:lpstr>
      <vt:lpstr>Slide 17</vt:lpstr>
      <vt:lpstr>Slide 18</vt:lpstr>
      <vt:lpstr>   Video Example Text Complexity Band 2-6 </vt:lpstr>
      <vt:lpstr>Step 3:  Reader and Task Considerations</vt:lpstr>
      <vt:lpstr>Slide 21</vt:lpstr>
      <vt:lpstr>Slide 22</vt:lpstr>
      <vt:lpstr>Slide 23</vt:lpstr>
      <vt:lpstr>Slide 24</vt:lpstr>
      <vt:lpstr>Text Complexity Analysis Template</vt:lpstr>
      <vt:lpstr>So what does this really look like in my classroom?</vt:lpstr>
      <vt:lpstr>For More Information</vt:lpstr>
    </vt:vector>
  </TitlesOfParts>
  <Manager/>
  <Company>WCS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Complexity   the Common Core Standards for  English Language Arts, Literacy in History/Social                  Studies, Science and Technical Subjects </dc:title>
  <dc:subject/>
  <dc:creator>Q</dc:creator>
  <cp:keywords/>
  <dc:description/>
  <cp:lastModifiedBy>WCS</cp:lastModifiedBy>
  <cp:revision>45</cp:revision>
  <dcterms:created xsi:type="dcterms:W3CDTF">2013-01-09T19:46:03Z</dcterms:created>
  <dcterms:modified xsi:type="dcterms:W3CDTF">2013-01-14T20:23:56Z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TC011594401033</vt:lpwstr>
  </property>
</Properties>
</file>